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5420" y="899636"/>
            <a:ext cx="7685961" cy="1301829"/>
          </a:xfrm>
          <a:prstGeom prst="rect">
            <a:avLst/>
          </a:prstGeom>
          <a:noFill/>
          <a:ln/>
        </p:spPr>
        <p:txBody>
          <a:bodyPr wrap="square" lIns="0" tIns="0" rIns="0" bIns="0" rtlCol="0" anchor="t"/>
          <a:lstStyle/>
          <a:p>
            <a:pPr indent="0" marL="0">
              <a:lnSpc>
                <a:spcPts val="5100"/>
              </a:lnSpc>
              <a:buNone/>
            </a:pPr>
            <a:r>
              <a:rPr lang="en-US" sz="4100" dirty="0">
                <a:solidFill>
                  <a:srgbClr val="CBCCCE"/>
                </a:solidFill>
                <a:latin typeface="Instrument Sans Semi Bold" pitchFamily="34" charset="0"/>
                <a:ea typeface="Instrument Sans Semi Bold" pitchFamily="34" charset="-122"/>
                <a:cs typeface="Instrument Sans Semi Bold" pitchFamily="34" charset="-120"/>
              </a:rPr>
              <a:t>Smart Traffic AI: Revolutionizing Urban Mobility</a:t>
            </a:r>
            <a:endParaRPr lang="en-US" sz="4100" dirty="0"/>
          </a:p>
        </p:txBody>
      </p:sp>
      <p:sp>
        <p:nvSpPr>
          <p:cNvPr id="4" name="Text 1"/>
          <p:cNvSpPr/>
          <p:nvPr/>
        </p:nvSpPr>
        <p:spPr>
          <a:xfrm>
            <a:off x="6215420" y="2513886"/>
            <a:ext cx="7685961" cy="1626989"/>
          </a:xfrm>
          <a:prstGeom prst="rect">
            <a:avLst/>
          </a:prstGeom>
          <a:noFill/>
          <a:ln/>
        </p:spPr>
        <p:txBody>
          <a:bodyPr wrap="square" lIns="0" tIns="0" rIns="0" bIns="0" rtlCol="0" anchor="t"/>
          <a:lstStyle/>
          <a:p>
            <a:pPr indent="0" marL="0">
              <a:lnSpc>
                <a:spcPts val="255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The future of traffic management is here. Smart Traffic AI leverages the power of artificial intelligence to create safer, more efficient, and sustainable roads for everyone.</a:t>
            </a:r>
            <a:pPr indent="0" marL="0">
              <a:lnSpc>
                <a:spcPts val="255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
</a:t>
            </a:r>
            <a:pPr indent="0" marL="0">
              <a:lnSpc>
                <a:spcPts val="255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
</a:t>
            </a:r>
            <a:pPr indent="0" marL="0">
              <a:lnSpc>
                <a:spcPts val="255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i. Joseph Kirika - SCT211-0061/2022</a:t>
            </a:r>
            <a:endParaRPr lang="en-US" sz="2050" dirty="0"/>
          </a:p>
        </p:txBody>
      </p:sp>
      <p:sp>
        <p:nvSpPr>
          <p:cNvPr id="5" name="Text 2"/>
          <p:cNvSpPr/>
          <p:nvPr/>
        </p:nvSpPr>
        <p:spPr>
          <a:xfrm>
            <a:off x="6215420" y="4453295"/>
            <a:ext cx="4274939" cy="325398"/>
          </a:xfrm>
          <a:prstGeom prst="rect">
            <a:avLst/>
          </a:prstGeom>
          <a:noFill/>
          <a:ln/>
        </p:spPr>
        <p:txBody>
          <a:bodyPr wrap="none" lIns="0" tIns="0" rIns="0" bIns="0" rtlCol="0" anchor="t"/>
          <a:lstStyle/>
          <a:p>
            <a:pPr indent="0" marL="0">
              <a:lnSpc>
                <a:spcPts val="255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ii. Irke Konzolo - SCT211-0081/2022</a:t>
            </a:r>
            <a:endParaRPr lang="en-US" sz="2050" dirty="0"/>
          </a:p>
        </p:txBody>
      </p:sp>
      <p:sp>
        <p:nvSpPr>
          <p:cNvPr id="6" name="Text 3"/>
          <p:cNvSpPr/>
          <p:nvPr/>
        </p:nvSpPr>
        <p:spPr>
          <a:xfrm>
            <a:off x="6215420" y="5091112"/>
            <a:ext cx="4607838" cy="325398"/>
          </a:xfrm>
          <a:prstGeom prst="rect">
            <a:avLst/>
          </a:prstGeom>
          <a:noFill/>
          <a:ln/>
        </p:spPr>
        <p:txBody>
          <a:bodyPr wrap="none" lIns="0" tIns="0" rIns="0" bIns="0" rtlCol="0" anchor="t"/>
          <a:lstStyle/>
          <a:p>
            <a:pPr indent="0" marL="0">
              <a:lnSpc>
                <a:spcPts val="255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iii. Felix Ombongi - SCT211-0017/2022</a:t>
            </a:r>
            <a:endParaRPr lang="en-US" sz="2050" dirty="0"/>
          </a:p>
        </p:txBody>
      </p:sp>
      <p:sp>
        <p:nvSpPr>
          <p:cNvPr id="7" name="Text 4"/>
          <p:cNvSpPr/>
          <p:nvPr/>
        </p:nvSpPr>
        <p:spPr>
          <a:xfrm>
            <a:off x="6215420" y="5728930"/>
            <a:ext cx="4351734" cy="325398"/>
          </a:xfrm>
          <a:prstGeom prst="rect">
            <a:avLst/>
          </a:prstGeom>
          <a:noFill/>
          <a:ln/>
        </p:spPr>
        <p:txBody>
          <a:bodyPr wrap="none" lIns="0" tIns="0" rIns="0" bIns="0" rtlCol="0" anchor="t"/>
          <a:lstStyle/>
          <a:p>
            <a:pPr indent="0" marL="0">
              <a:lnSpc>
                <a:spcPts val="255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iv. Allan Canon - SCT211-0019/2020</a:t>
            </a:r>
            <a:endParaRPr lang="en-US" sz="2050" dirty="0"/>
          </a:p>
        </p:txBody>
      </p:sp>
      <p:sp>
        <p:nvSpPr>
          <p:cNvPr id="8" name="Text 5"/>
          <p:cNvSpPr/>
          <p:nvPr/>
        </p:nvSpPr>
        <p:spPr>
          <a:xfrm>
            <a:off x="6215420" y="6366748"/>
            <a:ext cx="4803338" cy="325398"/>
          </a:xfrm>
          <a:prstGeom prst="rect">
            <a:avLst/>
          </a:prstGeom>
          <a:noFill/>
          <a:ln/>
        </p:spPr>
        <p:txBody>
          <a:bodyPr wrap="none" lIns="0" tIns="0" rIns="0" bIns="0" rtlCol="0" anchor="t"/>
          <a:lstStyle/>
          <a:p>
            <a:pPr indent="0" marL="0">
              <a:lnSpc>
                <a:spcPts val="255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v. Derrick Gacheru - SCT211-0004/2021</a:t>
            </a:r>
            <a:endParaRPr lang="en-US" sz="2050" dirty="0"/>
          </a:p>
        </p:txBody>
      </p:sp>
      <p:sp>
        <p:nvSpPr>
          <p:cNvPr id="9" name="Text 6"/>
          <p:cNvSpPr/>
          <p:nvPr/>
        </p:nvSpPr>
        <p:spPr>
          <a:xfrm>
            <a:off x="6215420" y="7004566"/>
            <a:ext cx="4125873" cy="325398"/>
          </a:xfrm>
          <a:prstGeom prst="rect">
            <a:avLst/>
          </a:prstGeom>
          <a:noFill/>
          <a:ln/>
        </p:spPr>
        <p:txBody>
          <a:bodyPr wrap="none" lIns="0" tIns="0" rIns="0" bIns="0" rtlCol="0" anchor="t"/>
          <a:lstStyle/>
          <a:p>
            <a:pPr indent="0" marL="0">
              <a:lnSpc>
                <a:spcPts val="255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vi.John Kibet - SCT211-0455/2022</a:t>
            </a:r>
            <a:endParaRPr lang="en-US" sz="2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Invest in Smart Traffic AI: Drive the Future of Mobility</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Smart Traffic AI is transforming cities around the world, creating safer, more efficient, and sustainable transportation systems for everyone. Contact us today to learn how Smart Traffic AI can revolutionize your city's mobility and drive a brighter future.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6165" y="758428"/>
            <a:ext cx="9972080" cy="666274"/>
          </a:xfrm>
          <a:prstGeom prst="rect">
            <a:avLst/>
          </a:prstGeom>
          <a:noFill/>
          <a:ln/>
        </p:spPr>
        <p:txBody>
          <a:bodyPr wrap="none" lIns="0" tIns="0" rIns="0" bIns="0" rtlCol="0" anchor="t"/>
          <a:lstStyle/>
          <a:p>
            <a:pPr indent="0" marL="0">
              <a:lnSpc>
                <a:spcPts val="5200"/>
              </a:lnSpc>
              <a:buNone/>
            </a:pPr>
            <a:r>
              <a:rPr lang="en-US" sz="4150" dirty="0">
                <a:solidFill>
                  <a:srgbClr val="CBCCCE"/>
                </a:solidFill>
                <a:latin typeface="Instrument Sans Semi Bold" pitchFamily="34" charset="0"/>
                <a:ea typeface="Instrument Sans Semi Bold" pitchFamily="34" charset="-122"/>
                <a:cs typeface="Instrument Sans Semi Bold" pitchFamily="34" charset="-120"/>
              </a:rPr>
              <a:t>The Problem: Today's Traffic Challenges</a:t>
            </a:r>
            <a:endParaRPr lang="en-US" sz="4150" dirty="0"/>
          </a:p>
        </p:txBody>
      </p:sp>
      <p:sp>
        <p:nvSpPr>
          <p:cNvPr id="3" name="Text 1"/>
          <p:cNvSpPr/>
          <p:nvPr/>
        </p:nvSpPr>
        <p:spPr>
          <a:xfrm>
            <a:off x="746165" y="1957626"/>
            <a:ext cx="2664976" cy="333018"/>
          </a:xfrm>
          <a:prstGeom prst="rect">
            <a:avLst/>
          </a:prstGeom>
          <a:noFill/>
          <a:ln/>
        </p:spPr>
        <p:txBody>
          <a:bodyPr wrap="none" lIns="0" tIns="0" rIns="0" bIns="0" rtlCol="0" anchor="t"/>
          <a:lstStyle/>
          <a:p>
            <a:pPr indent="0" marL="0">
              <a:lnSpc>
                <a:spcPts val="260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Economic Costs</a:t>
            </a:r>
            <a:endParaRPr lang="en-US" sz="2050" dirty="0"/>
          </a:p>
        </p:txBody>
      </p:sp>
      <p:sp>
        <p:nvSpPr>
          <p:cNvPr id="4" name="Text 2"/>
          <p:cNvSpPr/>
          <p:nvPr/>
        </p:nvSpPr>
        <p:spPr>
          <a:xfrm>
            <a:off x="746165" y="2503765"/>
            <a:ext cx="2894409" cy="4775597"/>
          </a:xfrm>
          <a:prstGeom prst="rect">
            <a:avLst/>
          </a:prstGeom>
          <a:noFill/>
          <a:ln/>
        </p:spPr>
        <p:txBody>
          <a:bodyPr wrap="square" lIns="0" tIns="0" rIns="0" bIns="0" rtlCol="0" anchor="t"/>
          <a:lstStyle/>
          <a:p>
            <a:pPr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Urban congestion costs are a significant burden on the economy. Traffic congestion in Kenya, especially in Nairobi, leads to significant economic losses. Billions of shillings are lost annually due to wasted fuel, lost productivity, and vehicle maintenance costs. Poor infrastructure and rapid urbanization contribute to the worsening traffic situation.</a:t>
            </a:r>
            <a:endParaRPr lang="en-US" sz="1650" dirty="0"/>
          </a:p>
        </p:txBody>
      </p:sp>
      <p:sp>
        <p:nvSpPr>
          <p:cNvPr id="5" name="Text 3"/>
          <p:cNvSpPr/>
          <p:nvPr/>
        </p:nvSpPr>
        <p:spPr>
          <a:xfrm>
            <a:off x="4168259" y="1957626"/>
            <a:ext cx="2664976" cy="333018"/>
          </a:xfrm>
          <a:prstGeom prst="rect">
            <a:avLst/>
          </a:prstGeom>
          <a:noFill/>
          <a:ln/>
        </p:spPr>
        <p:txBody>
          <a:bodyPr wrap="none" lIns="0" tIns="0" rIns="0" bIns="0" rtlCol="0" anchor="t"/>
          <a:lstStyle/>
          <a:p>
            <a:pPr indent="0" marL="0">
              <a:lnSpc>
                <a:spcPts val="260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Time Wasted</a:t>
            </a:r>
            <a:endParaRPr lang="en-US" sz="2050" dirty="0"/>
          </a:p>
        </p:txBody>
      </p:sp>
      <p:sp>
        <p:nvSpPr>
          <p:cNvPr id="6" name="Text 4"/>
          <p:cNvSpPr/>
          <p:nvPr/>
        </p:nvSpPr>
        <p:spPr>
          <a:xfrm>
            <a:off x="4168259" y="2503765"/>
            <a:ext cx="2894409" cy="3070027"/>
          </a:xfrm>
          <a:prstGeom prst="rect">
            <a:avLst/>
          </a:prstGeom>
          <a:noFill/>
          <a:ln/>
        </p:spPr>
        <p:txBody>
          <a:bodyPr wrap="square" lIns="0" tIns="0" rIns="0" bIns="0" rtlCol="0" anchor="t"/>
          <a:lstStyle/>
          <a:p>
            <a:pPr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In Nairobi, commuters spend an average of 3-5 hours daily in traffic, reducing productivity. This leads to economic losses and increased stress levels among workers. Poor road networks and overcrowding worsen the situation.</a:t>
            </a:r>
            <a:endParaRPr lang="en-US" sz="1650" dirty="0"/>
          </a:p>
        </p:txBody>
      </p:sp>
      <p:sp>
        <p:nvSpPr>
          <p:cNvPr id="7" name="Text 5"/>
          <p:cNvSpPr/>
          <p:nvPr/>
        </p:nvSpPr>
        <p:spPr>
          <a:xfrm>
            <a:off x="7590353" y="1957626"/>
            <a:ext cx="2780824" cy="333018"/>
          </a:xfrm>
          <a:prstGeom prst="rect">
            <a:avLst/>
          </a:prstGeom>
          <a:noFill/>
          <a:ln/>
        </p:spPr>
        <p:txBody>
          <a:bodyPr wrap="none" lIns="0" tIns="0" rIns="0" bIns="0" rtlCol="0" anchor="t"/>
          <a:lstStyle/>
          <a:p>
            <a:pPr indent="0" marL="0">
              <a:lnSpc>
                <a:spcPts val="260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Environmental Impact</a:t>
            </a:r>
            <a:endParaRPr lang="en-US" sz="2050" dirty="0"/>
          </a:p>
        </p:txBody>
      </p:sp>
      <p:sp>
        <p:nvSpPr>
          <p:cNvPr id="8" name="Text 6"/>
          <p:cNvSpPr/>
          <p:nvPr/>
        </p:nvSpPr>
        <p:spPr>
          <a:xfrm>
            <a:off x="7590353" y="2503765"/>
            <a:ext cx="2894409" cy="1705570"/>
          </a:xfrm>
          <a:prstGeom prst="rect">
            <a:avLst/>
          </a:prstGeom>
          <a:noFill/>
          <a:ln/>
        </p:spPr>
        <p:txBody>
          <a:bodyPr wrap="square" lIns="0" tIns="0" rIns="0" bIns="0" rtlCol="0" anchor="t"/>
          <a:lstStyle/>
          <a:p>
            <a:pPr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Traffic congestion leads to increased emissions and fuel consumption, contributing to air pollution and climate change.</a:t>
            </a:r>
            <a:endParaRPr lang="en-US" sz="1650" dirty="0"/>
          </a:p>
        </p:txBody>
      </p:sp>
      <p:sp>
        <p:nvSpPr>
          <p:cNvPr id="9" name="Text 7"/>
          <p:cNvSpPr/>
          <p:nvPr/>
        </p:nvSpPr>
        <p:spPr>
          <a:xfrm>
            <a:off x="11012448" y="1957626"/>
            <a:ext cx="2664976" cy="333018"/>
          </a:xfrm>
          <a:prstGeom prst="rect">
            <a:avLst/>
          </a:prstGeom>
          <a:noFill/>
          <a:ln/>
        </p:spPr>
        <p:txBody>
          <a:bodyPr wrap="none" lIns="0" tIns="0" rIns="0" bIns="0" rtlCol="0" anchor="t"/>
          <a:lstStyle/>
          <a:p>
            <a:pPr indent="0" marL="0">
              <a:lnSpc>
                <a:spcPts val="2600"/>
              </a:lnSpc>
              <a:buNone/>
            </a:pPr>
            <a:r>
              <a:rPr lang="en-US" sz="2050" dirty="0">
                <a:solidFill>
                  <a:srgbClr val="CBCCCE"/>
                </a:solidFill>
                <a:latin typeface="Instrument Sans Semi Bold" pitchFamily="34" charset="0"/>
                <a:ea typeface="Instrument Sans Semi Bold" pitchFamily="34" charset="-122"/>
                <a:cs typeface="Instrument Sans Semi Bold" pitchFamily="34" charset="-120"/>
              </a:rPr>
              <a:t>Safety Concerns</a:t>
            </a:r>
            <a:endParaRPr lang="en-US" sz="2050" dirty="0"/>
          </a:p>
        </p:txBody>
      </p:sp>
      <p:sp>
        <p:nvSpPr>
          <p:cNvPr id="10" name="Text 8"/>
          <p:cNvSpPr/>
          <p:nvPr/>
        </p:nvSpPr>
        <p:spPr>
          <a:xfrm>
            <a:off x="11012448" y="2503765"/>
            <a:ext cx="2894409" cy="1364456"/>
          </a:xfrm>
          <a:prstGeom prst="rect">
            <a:avLst/>
          </a:prstGeom>
          <a:noFill/>
          <a:ln/>
        </p:spPr>
        <p:txBody>
          <a:bodyPr wrap="square" lIns="0" tIns="0" rIns="0" bIns="0" rtlCol="0" anchor="t"/>
          <a:lstStyle/>
          <a:p>
            <a:pPr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Higher accident rates are prevalent in congested areas, putting drivers and pedestrians at risk.</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3179" y="585788"/>
            <a:ext cx="7797641" cy="1202055"/>
          </a:xfrm>
          <a:prstGeom prst="rect">
            <a:avLst/>
          </a:prstGeom>
          <a:noFill/>
          <a:ln/>
        </p:spPr>
        <p:txBody>
          <a:bodyPr wrap="square" lIns="0" tIns="0" rIns="0" bIns="0" rtlCol="0" anchor="t"/>
          <a:lstStyle/>
          <a:p>
            <a:pPr indent="0" marL="0">
              <a:lnSpc>
                <a:spcPts val="4700"/>
              </a:lnSpc>
              <a:buNone/>
            </a:pPr>
            <a:r>
              <a:rPr lang="en-US" sz="3750" dirty="0">
                <a:solidFill>
                  <a:srgbClr val="CBCCCE"/>
                </a:solidFill>
                <a:latin typeface="Instrument Sans Semi Bold" pitchFamily="34" charset="0"/>
                <a:ea typeface="Instrument Sans Semi Bold" pitchFamily="34" charset="-122"/>
                <a:cs typeface="Instrument Sans Semi Bold" pitchFamily="34" charset="-120"/>
              </a:rPr>
              <a:t>Introducing Smart Traffic AI: The Solution</a:t>
            </a:r>
            <a:endParaRPr lang="en-US" sz="3750" dirty="0"/>
          </a:p>
        </p:txBody>
      </p:sp>
      <p:sp>
        <p:nvSpPr>
          <p:cNvPr id="4" name="Shape 1"/>
          <p:cNvSpPr/>
          <p:nvPr/>
        </p:nvSpPr>
        <p:spPr>
          <a:xfrm>
            <a:off x="673179" y="2292668"/>
            <a:ext cx="432673" cy="432673"/>
          </a:xfrm>
          <a:prstGeom prst="roundRect">
            <a:avLst>
              <a:gd name="adj" fmla="val 18671"/>
            </a:avLst>
          </a:prstGeom>
          <a:solidFill>
            <a:srgbClr val="3D3D42"/>
          </a:solidFill>
          <a:ln w="7620">
            <a:solidFill>
              <a:srgbClr val="56565B"/>
            </a:solidFill>
            <a:prstDash val="solid"/>
          </a:ln>
        </p:spPr>
      </p:sp>
      <p:sp>
        <p:nvSpPr>
          <p:cNvPr id="5" name="Text 2"/>
          <p:cNvSpPr/>
          <p:nvPr/>
        </p:nvSpPr>
        <p:spPr>
          <a:xfrm>
            <a:off x="833676" y="2364700"/>
            <a:ext cx="111681" cy="288488"/>
          </a:xfrm>
          <a:prstGeom prst="rect">
            <a:avLst/>
          </a:prstGeom>
          <a:noFill/>
          <a:ln/>
        </p:spPr>
        <p:txBody>
          <a:bodyPr wrap="none" lIns="0" tIns="0" rIns="0" bIns="0" rtlCol="0" anchor="t"/>
          <a:lstStyle/>
          <a:p>
            <a:pPr algn="ctr" indent="0" marL="0">
              <a:lnSpc>
                <a:spcPts val="2250"/>
              </a:lnSpc>
              <a:buNone/>
            </a:pPr>
            <a:r>
              <a:rPr lang="en-US" sz="2250" dirty="0">
                <a:solidFill>
                  <a:srgbClr val="CFD0D8"/>
                </a:solidFill>
                <a:latin typeface="Instrument Sans Semi Bold" pitchFamily="34" charset="0"/>
                <a:ea typeface="Instrument Sans Semi Bold" pitchFamily="34" charset="-122"/>
                <a:cs typeface="Instrument Sans Semi Bold" pitchFamily="34" charset="-120"/>
              </a:rPr>
              <a:t>1</a:t>
            </a:r>
            <a:endParaRPr lang="en-US" sz="2250" dirty="0"/>
          </a:p>
        </p:txBody>
      </p:sp>
      <p:sp>
        <p:nvSpPr>
          <p:cNvPr id="6" name="Text 3"/>
          <p:cNvSpPr/>
          <p:nvPr/>
        </p:nvSpPr>
        <p:spPr>
          <a:xfrm>
            <a:off x="1298138" y="2292668"/>
            <a:ext cx="2871430" cy="300395"/>
          </a:xfrm>
          <a:prstGeom prst="rect">
            <a:avLst/>
          </a:prstGeom>
          <a:noFill/>
          <a:ln/>
        </p:spPr>
        <p:txBody>
          <a:bodyPr wrap="none" lIns="0" tIns="0" rIns="0" bIns="0" rtlCol="0" anchor="t"/>
          <a:lstStyle/>
          <a:p>
            <a:pPr indent="0" marL="0">
              <a:lnSpc>
                <a:spcPts val="235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Real-time Traffic Analysis</a:t>
            </a:r>
            <a:endParaRPr lang="en-US" sz="1850" dirty="0"/>
          </a:p>
        </p:txBody>
      </p:sp>
      <p:sp>
        <p:nvSpPr>
          <p:cNvPr id="7" name="Text 4"/>
          <p:cNvSpPr/>
          <p:nvPr/>
        </p:nvSpPr>
        <p:spPr>
          <a:xfrm>
            <a:off x="1298138" y="2708434"/>
            <a:ext cx="7172682" cy="615553"/>
          </a:xfrm>
          <a:prstGeom prst="rect">
            <a:avLst/>
          </a:prstGeom>
          <a:noFill/>
          <a:ln/>
        </p:spPr>
        <p:txBody>
          <a:bodyPr wrap="square" lIns="0" tIns="0" rIns="0" bIns="0" rtlCol="0" anchor="t"/>
          <a:lstStyle/>
          <a:p>
            <a:pPr indent="0" marL="0">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Smart Traffic AI utilizes AI algorithms to analyze and predict traffic conditions in real-time, providing a comprehensive understanding of traffic flow.</a:t>
            </a:r>
            <a:endParaRPr lang="en-US" sz="1500" dirty="0"/>
          </a:p>
        </p:txBody>
      </p:sp>
      <p:sp>
        <p:nvSpPr>
          <p:cNvPr id="8" name="Shape 5"/>
          <p:cNvSpPr/>
          <p:nvPr/>
        </p:nvSpPr>
        <p:spPr>
          <a:xfrm>
            <a:off x="673179" y="3732609"/>
            <a:ext cx="432673" cy="432673"/>
          </a:xfrm>
          <a:prstGeom prst="roundRect">
            <a:avLst>
              <a:gd name="adj" fmla="val 18671"/>
            </a:avLst>
          </a:prstGeom>
          <a:solidFill>
            <a:srgbClr val="3D3D42"/>
          </a:solidFill>
          <a:ln w="7620">
            <a:solidFill>
              <a:srgbClr val="56565B"/>
            </a:solidFill>
            <a:prstDash val="solid"/>
          </a:ln>
        </p:spPr>
      </p:sp>
      <p:sp>
        <p:nvSpPr>
          <p:cNvPr id="9" name="Text 6"/>
          <p:cNvSpPr/>
          <p:nvPr/>
        </p:nvSpPr>
        <p:spPr>
          <a:xfrm>
            <a:off x="809149" y="3804642"/>
            <a:ext cx="160734" cy="288488"/>
          </a:xfrm>
          <a:prstGeom prst="rect">
            <a:avLst/>
          </a:prstGeom>
          <a:noFill/>
          <a:ln/>
        </p:spPr>
        <p:txBody>
          <a:bodyPr wrap="none" lIns="0" tIns="0" rIns="0" bIns="0" rtlCol="0" anchor="t"/>
          <a:lstStyle/>
          <a:p>
            <a:pPr algn="ctr" indent="0" marL="0">
              <a:lnSpc>
                <a:spcPts val="2250"/>
              </a:lnSpc>
              <a:buNone/>
            </a:pPr>
            <a:r>
              <a:rPr lang="en-US" sz="2250" dirty="0">
                <a:solidFill>
                  <a:srgbClr val="CFD0D8"/>
                </a:solidFill>
                <a:latin typeface="Instrument Sans Semi Bold" pitchFamily="34" charset="0"/>
                <a:ea typeface="Instrument Sans Semi Bold" pitchFamily="34" charset="-122"/>
                <a:cs typeface="Instrument Sans Semi Bold" pitchFamily="34" charset="-120"/>
              </a:rPr>
              <a:t>2</a:t>
            </a:r>
            <a:endParaRPr lang="en-US" sz="2250" dirty="0"/>
          </a:p>
        </p:txBody>
      </p:sp>
      <p:sp>
        <p:nvSpPr>
          <p:cNvPr id="10" name="Text 7"/>
          <p:cNvSpPr/>
          <p:nvPr/>
        </p:nvSpPr>
        <p:spPr>
          <a:xfrm>
            <a:off x="1298138" y="3732609"/>
            <a:ext cx="2678906" cy="300395"/>
          </a:xfrm>
          <a:prstGeom prst="rect">
            <a:avLst/>
          </a:prstGeom>
          <a:noFill/>
          <a:ln/>
        </p:spPr>
        <p:txBody>
          <a:bodyPr wrap="none" lIns="0" tIns="0" rIns="0" bIns="0" rtlCol="0" anchor="t"/>
          <a:lstStyle/>
          <a:p>
            <a:pPr indent="0" marL="0">
              <a:lnSpc>
                <a:spcPts val="235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Adaptive Signal Control</a:t>
            </a:r>
            <a:endParaRPr lang="en-US" sz="1850" dirty="0"/>
          </a:p>
        </p:txBody>
      </p:sp>
      <p:sp>
        <p:nvSpPr>
          <p:cNvPr id="11" name="Text 8"/>
          <p:cNvSpPr/>
          <p:nvPr/>
        </p:nvSpPr>
        <p:spPr>
          <a:xfrm>
            <a:off x="1298138" y="4148376"/>
            <a:ext cx="7172682" cy="615553"/>
          </a:xfrm>
          <a:prstGeom prst="rect">
            <a:avLst/>
          </a:prstGeom>
          <a:noFill/>
          <a:ln/>
        </p:spPr>
        <p:txBody>
          <a:bodyPr wrap="square" lIns="0" tIns="0" rIns="0" bIns="0" rtlCol="0" anchor="t"/>
          <a:lstStyle/>
          <a:p>
            <a:pPr indent="0" marL="0">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AI-powered adaptive traffic signal control optimizes signal timings based on real-time conditions, reducing delays and improving traffic flow.</a:t>
            </a:r>
            <a:endParaRPr lang="en-US" sz="1500" dirty="0"/>
          </a:p>
        </p:txBody>
      </p:sp>
      <p:sp>
        <p:nvSpPr>
          <p:cNvPr id="12" name="Shape 9"/>
          <p:cNvSpPr/>
          <p:nvPr/>
        </p:nvSpPr>
        <p:spPr>
          <a:xfrm>
            <a:off x="673179" y="5172551"/>
            <a:ext cx="432673" cy="432673"/>
          </a:xfrm>
          <a:prstGeom prst="roundRect">
            <a:avLst>
              <a:gd name="adj" fmla="val 18671"/>
            </a:avLst>
          </a:prstGeom>
          <a:solidFill>
            <a:srgbClr val="3D3D42"/>
          </a:solidFill>
          <a:ln w="7620">
            <a:solidFill>
              <a:srgbClr val="56565B"/>
            </a:solidFill>
            <a:prstDash val="solid"/>
          </a:ln>
        </p:spPr>
      </p:sp>
      <p:sp>
        <p:nvSpPr>
          <p:cNvPr id="13" name="Text 10"/>
          <p:cNvSpPr/>
          <p:nvPr/>
        </p:nvSpPr>
        <p:spPr>
          <a:xfrm>
            <a:off x="805934" y="5244584"/>
            <a:ext cx="167045" cy="288488"/>
          </a:xfrm>
          <a:prstGeom prst="rect">
            <a:avLst/>
          </a:prstGeom>
          <a:noFill/>
          <a:ln/>
        </p:spPr>
        <p:txBody>
          <a:bodyPr wrap="none" lIns="0" tIns="0" rIns="0" bIns="0" rtlCol="0" anchor="t"/>
          <a:lstStyle/>
          <a:p>
            <a:pPr algn="ctr" indent="0" marL="0">
              <a:lnSpc>
                <a:spcPts val="2250"/>
              </a:lnSpc>
              <a:buNone/>
            </a:pPr>
            <a:r>
              <a:rPr lang="en-US" sz="2250" dirty="0">
                <a:solidFill>
                  <a:srgbClr val="CFD0D8"/>
                </a:solidFill>
                <a:latin typeface="Instrument Sans Semi Bold" pitchFamily="34" charset="0"/>
                <a:ea typeface="Instrument Sans Semi Bold" pitchFamily="34" charset="-122"/>
                <a:cs typeface="Instrument Sans Semi Bold" pitchFamily="34" charset="-120"/>
              </a:rPr>
              <a:t>3</a:t>
            </a:r>
            <a:endParaRPr lang="en-US" sz="2250" dirty="0"/>
          </a:p>
        </p:txBody>
      </p:sp>
      <p:sp>
        <p:nvSpPr>
          <p:cNvPr id="14" name="Text 11"/>
          <p:cNvSpPr/>
          <p:nvPr/>
        </p:nvSpPr>
        <p:spPr>
          <a:xfrm>
            <a:off x="1298138" y="5172551"/>
            <a:ext cx="3736896" cy="300395"/>
          </a:xfrm>
          <a:prstGeom prst="rect">
            <a:avLst/>
          </a:prstGeom>
          <a:noFill/>
          <a:ln/>
        </p:spPr>
        <p:txBody>
          <a:bodyPr wrap="none" lIns="0" tIns="0" rIns="0" bIns="0" rtlCol="0" anchor="t"/>
          <a:lstStyle/>
          <a:p>
            <a:pPr indent="0" marL="0">
              <a:lnSpc>
                <a:spcPts val="235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Incident Detection and Response</a:t>
            </a:r>
            <a:endParaRPr lang="en-US" sz="1850" dirty="0"/>
          </a:p>
        </p:txBody>
      </p:sp>
      <p:sp>
        <p:nvSpPr>
          <p:cNvPr id="15" name="Text 12"/>
          <p:cNvSpPr/>
          <p:nvPr/>
        </p:nvSpPr>
        <p:spPr>
          <a:xfrm>
            <a:off x="1298138" y="5588318"/>
            <a:ext cx="7172682" cy="615553"/>
          </a:xfrm>
          <a:prstGeom prst="rect">
            <a:avLst/>
          </a:prstGeom>
          <a:noFill/>
          <a:ln/>
        </p:spPr>
        <p:txBody>
          <a:bodyPr wrap="square" lIns="0" tIns="0" rIns="0" bIns="0" rtlCol="0" anchor="t"/>
          <a:lstStyle/>
          <a:p>
            <a:pPr indent="0" marL="0">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The system automatically detects accidents, road closures, and other incidents, enabling rapid response and minimizing disruptions.</a:t>
            </a:r>
            <a:endParaRPr lang="en-US" sz="1500" dirty="0"/>
          </a:p>
        </p:txBody>
      </p:sp>
      <p:sp>
        <p:nvSpPr>
          <p:cNvPr id="16" name="Shape 13"/>
          <p:cNvSpPr/>
          <p:nvPr/>
        </p:nvSpPr>
        <p:spPr>
          <a:xfrm>
            <a:off x="673179" y="6612493"/>
            <a:ext cx="432673" cy="432673"/>
          </a:xfrm>
          <a:prstGeom prst="roundRect">
            <a:avLst>
              <a:gd name="adj" fmla="val 18671"/>
            </a:avLst>
          </a:prstGeom>
          <a:solidFill>
            <a:srgbClr val="3D3D42"/>
          </a:solidFill>
          <a:ln w="7620">
            <a:solidFill>
              <a:srgbClr val="56565B"/>
            </a:solidFill>
            <a:prstDash val="solid"/>
          </a:ln>
        </p:spPr>
      </p:sp>
      <p:sp>
        <p:nvSpPr>
          <p:cNvPr id="17" name="Text 14"/>
          <p:cNvSpPr/>
          <p:nvPr/>
        </p:nvSpPr>
        <p:spPr>
          <a:xfrm>
            <a:off x="800695" y="6684526"/>
            <a:ext cx="177522" cy="288488"/>
          </a:xfrm>
          <a:prstGeom prst="rect">
            <a:avLst/>
          </a:prstGeom>
          <a:noFill/>
          <a:ln/>
        </p:spPr>
        <p:txBody>
          <a:bodyPr wrap="none" lIns="0" tIns="0" rIns="0" bIns="0" rtlCol="0" anchor="t"/>
          <a:lstStyle/>
          <a:p>
            <a:pPr algn="ctr" indent="0" marL="0">
              <a:lnSpc>
                <a:spcPts val="2250"/>
              </a:lnSpc>
              <a:buNone/>
            </a:pPr>
            <a:r>
              <a:rPr lang="en-US" sz="2250" dirty="0">
                <a:solidFill>
                  <a:srgbClr val="CFD0D8"/>
                </a:solidFill>
                <a:latin typeface="Instrument Sans Semi Bold" pitchFamily="34" charset="0"/>
                <a:ea typeface="Instrument Sans Semi Bold" pitchFamily="34" charset="-122"/>
                <a:cs typeface="Instrument Sans Semi Bold" pitchFamily="34" charset="-120"/>
              </a:rPr>
              <a:t>4</a:t>
            </a:r>
            <a:endParaRPr lang="en-US" sz="2250" dirty="0"/>
          </a:p>
        </p:txBody>
      </p:sp>
      <p:sp>
        <p:nvSpPr>
          <p:cNvPr id="18" name="Text 15"/>
          <p:cNvSpPr/>
          <p:nvPr/>
        </p:nvSpPr>
        <p:spPr>
          <a:xfrm>
            <a:off x="1298138" y="6612493"/>
            <a:ext cx="4014311" cy="300395"/>
          </a:xfrm>
          <a:prstGeom prst="rect">
            <a:avLst/>
          </a:prstGeom>
          <a:noFill/>
          <a:ln/>
        </p:spPr>
        <p:txBody>
          <a:bodyPr wrap="none" lIns="0" tIns="0" rIns="0" bIns="0" rtlCol="0" anchor="t"/>
          <a:lstStyle/>
          <a:p>
            <a:pPr indent="0" marL="0">
              <a:lnSpc>
                <a:spcPts val="235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Proactive Congestion Management</a:t>
            </a:r>
            <a:endParaRPr lang="en-US" sz="1850" dirty="0"/>
          </a:p>
        </p:txBody>
      </p:sp>
      <p:sp>
        <p:nvSpPr>
          <p:cNvPr id="19" name="Text 16"/>
          <p:cNvSpPr/>
          <p:nvPr/>
        </p:nvSpPr>
        <p:spPr>
          <a:xfrm>
            <a:off x="1298138" y="7028259"/>
            <a:ext cx="7172682" cy="615553"/>
          </a:xfrm>
          <a:prstGeom prst="rect">
            <a:avLst/>
          </a:prstGeom>
          <a:noFill/>
          <a:ln/>
        </p:spPr>
        <p:txBody>
          <a:bodyPr wrap="square" lIns="0" tIns="0" rIns="0" bIns="0" rtlCol="0" anchor="t"/>
          <a:lstStyle/>
          <a:p>
            <a:pPr indent="0" marL="0">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Smart Traffic AI proactively identifies potential congestion points and implements strategies to prevent or mitigate them.</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66749"/>
          </a:xfrm>
          <a:prstGeom prst="rect">
            <a:avLst/>
          </a:prstGeom>
        </p:spPr>
      </p:pic>
      <p:sp>
        <p:nvSpPr>
          <p:cNvPr id="3" name="Text 0"/>
          <p:cNvSpPr/>
          <p:nvPr/>
        </p:nvSpPr>
        <p:spPr>
          <a:xfrm>
            <a:off x="718661" y="3293745"/>
            <a:ext cx="10776347" cy="641747"/>
          </a:xfrm>
          <a:prstGeom prst="rect">
            <a:avLst/>
          </a:prstGeom>
          <a:noFill/>
          <a:ln/>
        </p:spPr>
        <p:txBody>
          <a:bodyPr wrap="none" lIns="0" tIns="0" rIns="0" bIns="0" rtlCol="0" anchor="t"/>
          <a:lstStyle/>
          <a:p>
            <a:pPr indent="0" marL="0">
              <a:lnSpc>
                <a:spcPts val="5050"/>
              </a:lnSpc>
              <a:buNone/>
            </a:pPr>
            <a:r>
              <a:rPr lang="en-US" sz="4000" dirty="0">
                <a:solidFill>
                  <a:srgbClr val="CBCCCE"/>
                </a:solidFill>
                <a:latin typeface="Instrument Sans Semi Bold" pitchFamily="34" charset="0"/>
                <a:ea typeface="Instrument Sans Semi Bold" pitchFamily="34" charset="-122"/>
                <a:cs typeface="Instrument Sans Semi Bold" pitchFamily="34" charset="-120"/>
              </a:rPr>
              <a:t>Key Features: Intelligent Traffic Management</a:t>
            </a:r>
            <a:endParaRPr lang="en-US" sz="4000" dirty="0"/>
          </a:p>
        </p:txBody>
      </p:sp>
      <p:sp>
        <p:nvSpPr>
          <p:cNvPr id="4" name="Shape 1"/>
          <p:cNvSpPr/>
          <p:nvPr/>
        </p:nvSpPr>
        <p:spPr>
          <a:xfrm>
            <a:off x="718661" y="4243388"/>
            <a:ext cx="6493907" cy="1526977"/>
          </a:xfrm>
          <a:prstGeom prst="roundRect">
            <a:avLst>
              <a:gd name="adj" fmla="val 5648"/>
            </a:avLst>
          </a:prstGeom>
          <a:solidFill>
            <a:srgbClr val="3D3D42"/>
          </a:solidFill>
          <a:ln w="7620">
            <a:solidFill>
              <a:srgbClr val="56565B"/>
            </a:solidFill>
            <a:prstDash val="solid"/>
          </a:ln>
        </p:spPr>
      </p:sp>
      <p:sp>
        <p:nvSpPr>
          <p:cNvPr id="5" name="Text 2"/>
          <p:cNvSpPr/>
          <p:nvPr/>
        </p:nvSpPr>
        <p:spPr>
          <a:xfrm>
            <a:off x="931545" y="4456271"/>
            <a:ext cx="2797493" cy="320873"/>
          </a:xfrm>
          <a:prstGeom prst="rect">
            <a:avLst/>
          </a:prstGeom>
          <a:noFill/>
          <a:ln/>
        </p:spPr>
        <p:txBody>
          <a:bodyPr wrap="non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Adaptive Signal Timing</a:t>
            </a:r>
            <a:endParaRPr lang="en-US" sz="2000" dirty="0"/>
          </a:p>
        </p:txBody>
      </p:sp>
      <p:sp>
        <p:nvSpPr>
          <p:cNvPr id="6" name="Text 3"/>
          <p:cNvSpPr/>
          <p:nvPr/>
        </p:nvSpPr>
        <p:spPr>
          <a:xfrm>
            <a:off x="931545" y="4900255"/>
            <a:ext cx="6068139" cy="657225"/>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Adjusts signal timings based on real-time conditions, reducing delays by up to 25% (Source: US DOT studies).</a:t>
            </a:r>
            <a:endParaRPr lang="en-US" sz="1600" dirty="0"/>
          </a:p>
        </p:txBody>
      </p:sp>
      <p:sp>
        <p:nvSpPr>
          <p:cNvPr id="7" name="Shape 4"/>
          <p:cNvSpPr/>
          <p:nvPr/>
        </p:nvSpPr>
        <p:spPr>
          <a:xfrm>
            <a:off x="7417832" y="4243388"/>
            <a:ext cx="6493907" cy="1526977"/>
          </a:xfrm>
          <a:prstGeom prst="roundRect">
            <a:avLst>
              <a:gd name="adj" fmla="val 5648"/>
            </a:avLst>
          </a:prstGeom>
          <a:solidFill>
            <a:srgbClr val="3D3D42"/>
          </a:solidFill>
          <a:ln w="7620">
            <a:solidFill>
              <a:srgbClr val="56565B"/>
            </a:solidFill>
            <a:prstDash val="solid"/>
          </a:ln>
        </p:spPr>
      </p:sp>
      <p:sp>
        <p:nvSpPr>
          <p:cNvPr id="8" name="Text 5"/>
          <p:cNvSpPr/>
          <p:nvPr/>
        </p:nvSpPr>
        <p:spPr>
          <a:xfrm>
            <a:off x="7630716" y="4456271"/>
            <a:ext cx="2566749" cy="320873"/>
          </a:xfrm>
          <a:prstGeom prst="rect">
            <a:avLst/>
          </a:prstGeom>
          <a:noFill/>
          <a:ln/>
        </p:spPr>
        <p:txBody>
          <a:bodyPr wrap="non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Predictive Modeling</a:t>
            </a:r>
            <a:endParaRPr lang="en-US" sz="2000" dirty="0"/>
          </a:p>
        </p:txBody>
      </p:sp>
      <p:sp>
        <p:nvSpPr>
          <p:cNvPr id="9" name="Text 6"/>
          <p:cNvSpPr/>
          <p:nvPr/>
        </p:nvSpPr>
        <p:spPr>
          <a:xfrm>
            <a:off x="7630716" y="4900255"/>
            <a:ext cx="6068139" cy="657225"/>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Forecasts traffic patterns to proactively manage congestion before it occurs.</a:t>
            </a:r>
            <a:endParaRPr lang="en-US" sz="1600" dirty="0"/>
          </a:p>
        </p:txBody>
      </p:sp>
      <p:sp>
        <p:nvSpPr>
          <p:cNvPr id="10" name="Shape 7"/>
          <p:cNvSpPr/>
          <p:nvPr/>
        </p:nvSpPr>
        <p:spPr>
          <a:xfrm>
            <a:off x="718661" y="5975628"/>
            <a:ext cx="6493907" cy="1526977"/>
          </a:xfrm>
          <a:prstGeom prst="roundRect">
            <a:avLst>
              <a:gd name="adj" fmla="val 5648"/>
            </a:avLst>
          </a:prstGeom>
          <a:solidFill>
            <a:srgbClr val="3D3D42"/>
          </a:solidFill>
          <a:ln w="7620">
            <a:solidFill>
              <a:srgbClr val="56565B"/>
            </a:solidFill>
            <a:prstDash val="solid"/>
          </a:ln>
        </p:spPr>
      </p:sp>
      <p:sp>
        <p:nvSpPr>
          <p:cNvPr id="11" name="Text 8"/>
          <p:cNvSpPr/>
          <p:nvPr/>
        </p:nvSpPr>
        <p:spPr>
          <a:xfrm>
            <a:off x="931545" y="6188512"/>
            <a:ext cx="2566749" cy="320873"/>
          </a:xfrm>
          <a:prstGeom prst="rect">
            <a:avLst/>
          </a:prstGeom>
          <a:noFill/>
          <a:ln/>
        </p:spPr>
        <p:txBody>
          <a:bodyPr wrap="non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Incident Detection</a:t>
            </a:r>
            <a:endParaRPr lang="en-US" sz="2000" dirty="0"/>
          </a:p>
        </p:txBody>
      </p:sp>
      <p:sp>
        <p:nvSpPr>
          <p:cNvPr id="12" name="Text 9"/>
          <p:cNvSpPr/>
          <p:nvPr/>
        </p:nvSpPr>
        <p:spPr>
          <a:xfrm>
            <a:off x="931545" y="6632496"/>
            <a:ext cx="6068139" cy="657225"/>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Automatically identifies accidents and unusual traffic patterns, reducing response times by 30% (Source: ITS America).</a:t>
            </a:r>
            <a:endParaRPr lang="en-US" sz="1600" dirty="0"/>
          </a:p>
        </p:txBody>
      </p:sp>
      <p:sp>
        <p:nvSpPr>
          <p:cNvPr id="13" name="Shape 10"/>
          <p:cNvSpPr/>
          <p:nvPr/>
        </p:nvSpPr>
        <p:spPr>
          <a:xfrm>
            <a:off x="7417832" y="5975628"/>
            <a:ext cx="6493907" cy="1526977"/>
          </a:xfrm>
          <a:prstGeom prst="roundRect">
            <a:avLst>
              <a:gd name="adj" fmla="val 5648"/>
            </a:avLst>
          </a:prstGeom>
          <a:solidFill>
            <a:srgbClr val="3D3D42"/>
          </a:solidFill>
          <a:ln w="7620">
            <a:solidFill>
              <a:srgbClr val="56565B"/>
            </a:solidFill>
            <a:prstDash val="solid"/>
          </a:ln>
        </p:spPr>
      </p:sp>
      <p:sp>
        <p:nvSpPr>
          <p:cNvPr id="14" name="Text 11"/>
          <p:cNvSpPr/>
          <p:nvPr/>
        </p:nvSpPr>
        <p:spPr>
          <a:xfrm>
            <a:off x="7630716" y="6188512"/>
            <a:ext cx="2566749" cy="320873"/>
          </a:xfrm>
          <a:prstGeom prst="rect">
            <a:avLst/>
          </a:prstGeom>
          <a:noFill/>
          <a:ln/>
        </p:spPr>
        <p:txBody>
          <a:bodyPr wrap="none" lIns="0" tIns="0" rIns="0" bIns="0" rtlCol="0" anchor="t"/>
          <a:lstStyle/>
          <a:p>
            <a:pPr indent="0" marL="0">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Dynamic Routing</a:t>
            </a:r>
            <a:endParaRPr lang="en-US" sz="2000" dirty="0"/>
          </a:p>
        </p:txBody>
      </p:sp>
      <p:sp>
        <p:nvSpPr>
          <p:cNvPr id="15" name="Text 12"/>
          <p:cNvSpPr/>
          <p:nvPr/>
        </p:nvSpPr>
        <p:spPr>
          <a:xfrm>
            <a:off x="7630716" y="6632496"/>
            <a:ext cx="6068139" cy="657225"/>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Provides drivers with real-time route optimization to avoid congested areas.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6040"/>
          </a:xfrm>
          <a:prstGeom prst="rect">
            <a:avLst/>
          </a:prstGeom>
        </p:spPr>
      </p:pic>
      <p:sp>
        <p:nvSpPr>
          <p:cNvPr id="3" name="Text 0"/>
          <p:cNvSpPr/>
          <p:nvPr/>
        </p:nvSpPr>
        <p:spPr>
          <a:xfrm>
            <a:off x="729615" y="3345061"/>
            <a:ext cx="8998982" cy="651510"/>
          </a:xfrm>
          <a:prstGeom prst="rect">
            <a:avLst/>
          </a:prstGeom>
          <a:noFill/>
          <a:ln/>
        </p:spPr>
        <p:txBody>
          <a:bodyPr wrap="none" lIns="0" tIns="0" rIns="0" bIns="0" rtlCol="0" anchor="t"/>
          <a:lstStyle/>
          <a:p>
            <a:pPr indent="0" marL="0">
              <a:lnSpc>
                <a:spcPts val="5100"/>
              </a:lnSpc>
              <a:buNone/>
            </a:pPr>
            <a:r>
              <a:rPr lang="en-US" sz="4100" dirty="0">
                <a:solidFill>
                  <a:srgbClr val="CBCCCE"/>
                </a:solidFill>
                <a:latin typeface="Instrument Sans Semi Bold" pitchFamily="34" charset="0"/>
                <a:ea typeface="Instrument Sans Semi Bold" pitchFamily="34" charset="-122"/>
                <a:cs typeface="Instrument Sans Semi Bold" pitchFamily="34" charset="-120"/>
              </a:rPr>
              <a:t>Benefits: Quantifiable Improvements</a:t>
            </a:r>
            <a:endParaRPr lang="en-US" sz="4100" dirty="0"/>
          </a:p>
        </p:txBody>
      </p:sp>
      <p:pic>
        <p:nvPicPr>
          <p:cNvPr id="4" name="Image 1" descr="preencoded.png">    </p:cNvPr>
          <p:cNvPicPr>
            <a:picLocks noChangeAspect="1"/>
          </p:cNvPicPr>
          <p:nvPr/>
        </p:nvPicPr>
        <p:blipFill>
          <a:blip r:embed="rId2"/>
          <a:stretch>
            <a:fillRect/>
          </a:stretch>
        </p:blipFill>
        <p:spPr>
          <a:xfrm>
            <a:off x="729615" y="4309229"/>
            <a:ext cx="521137" cy="521137"/>
          </a:xfrm>
          <a:prstGeom prst="rect">
            <a:avLst/>
          </a:prstGeom>
        </p:spPr>
      </p:pic>
      <p:sp>
        <p:nvSpPr>
          <p:cNvPr id="5" name="Text 1"/>
          <p:cNvSpPr/>
          <p:nvPr/>
        </p:nvSpPr>
        <p:spPr>
          <a:xfrm>
            <a:off x="729615" y="5038844"/>
            <a:ext cx="2606040" cy="325755"/>
          </a:xfrm>
          <a:prstGeom prst="rect">
            <a:avLst/>
          </a:prstGeom>
          <a:noFill/>
          <a:ln/>
        </p:spPr>
        <p:txBody>
          <a:bodyPr wrap="none" lIns="0" tIns="0" rIns="0" bIns="0" rtlCol="0" anchor="t"/>
          <a:lstStyle/>
          <a:p>
            <a:pPr algn="l" indent="0" marL="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Reduced Congestion</a:t>
            </a:r>
            <a:endParaRPr lang="en-US" sz="2050" dirty="0"/>
          </a:p>
        </p:txBody>
      </p:sp>
      <p:sp>
        <p:nvSpPr>
          <p:cNvPr id="6" name="Text 2"/>
          <p:cNvSpPr/>
          <p:nvPr/>
        </p:nvSpPr>
        <p:spPr>
          <a:xfrm>
            <a:off x="729615" y="5489615"/>
            <a:ext cx="3058239" cy="1333976"/>
          </a:xfrm>
          <a:prstGeom prst="rect">
            <a:avLst/>
          </a:prstGeom>
          <a:noFill/>
          <a:ln/>
        </p:spPr>
        <p:txBody>
          <a:bodyPr wrap="square" lIns="0" tIns="0" rIns="0" bIns="0" rtlCol="0" anchor="t"/>
          <a:lstStyle/>
          <a:p>
            <a:pPr algn="l"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Smart Traffic AI can reduce congestion and travel times by 20-40%, making commutes faster and more efficient.</a:t>
            </a:r>
            <a:endParaRPr lang="en-US" sz="1600" dirty="0"/>
          </a:p>
        </p:txBody>
      </p:sp>
      <p:pic>
        <p:nvPicPr>
          <p:cNvPr id="7" name="Image 2" descr="preencoded.png">    </p:cNvPr>
          <p:cNvPicPr>
            <a:picLocks noChangeAspect="1"/>
          </p:cNvPicPr>
          <p:nvPr/>
        </p:nvPicPr>
        <p:blipFill>
          <a:blip r:embed="rId3"/>
          <a:stretch>
            <a:fillRect/>
          </a:stretch>
        </p:blipFill>
        <p:spPr>
          <a:xfrm>
            <a:off x="4100513" y="4309229"/>
            <a:ext cx="521137" cy="521137"/>
          </a:xfrm>
          <a:prstGeom prst="rect">
            <a:avLst/>
          </a:prstGeom>
        </p:spPr>
      </p:pic>
      <p:sp>
        <p:nvSpPr>
          <p:cNvPr id="8" name="Text 3"/>
          <p:cNvSpPr/>
          <p:nvPr/>
        </p:nvSpPr>
        <p:spPr>
          <a:xfrm>
            <a:off x="4100513" y="5038844"/>
            <a:ext cx="2620208" cy="325755"/>
          </a:xfrm>
          <a:prstGeom prst="rect">
            <a:avLst/>
          </a:prstGeom>
          <a:noFill/>
          <a:ln/>
        </p:spPr>
        <p:txBody>
          <a:bodyPr wrap="none" lIns="0" tIns="0" rIns="0" bIns="0" rtlCol="0" anchor="t"/>
          <a:lstStyle/>
          <a:p>
            <a:pPr algn="l" indent="0" marL="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Decreased Emissions</a:t>
            </a:r>
            <a:endParaRPr lang="en-US" sz="2050" dirty="0"/>
          </a:p>
        </p:txBody>
      </p:sp>
      <p:sp>
        <p:nvSpPr>
          <p:cNvPr id="9" name="Text 4"/>
          <p:cNvSpPr/>
          <p:nvPr/>
        </p:nvSpPr>
        <p:spPr>
          <a:xfrm>
            <a:off x="4100513" y="5489615"/>
            <a:ext cx="3058358" cy="2000964"/>
          </a:xfrm>
          <a:prstGeom prst="rect">
            <a:avLst/>
          </a:prstGeom>
          <a:noFill/>
          <a:ln/>
        </p:spPr>
        <p:txBody>
          <a:bodyPr wrap="square" lIns="0" tIns="0" rIns="0" bIns="0" rtlCol="0" anchor="t"/>
          <a:lstStyle/>
          <a:p>
            <a:pPr algn="l"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By reducing idling and optimizing traffic flow, Smart Traffic AI decreases fuel consumption and emissions by 10-15%, contributing to a cleaner environment.</a:t>
            </a:r>
            <a:endParaRPr lang="en-US" sz="1600" dirty="0"/>
          </a:p>
        </p:txBody>
      </p:sp>
      <p:pic>
        <p:nvPicPr>
          <p:cNvPr id="10" name="Image 3" descr="preencoded.png">    </p:cNvPr>
          <p:cNvPicPr>
            <a:picLocks noChangeAspect="1"/>
          </p:cNvPicPr>
          <p:nvPr/>
        </p:nvPicPr>
        <p:blipFill>
          <a:blip r:embed="rId4"/>
          <a:stretch>
            <a:fillRect/>
          </a:stretch>
        </p:blipFill>
        <p:spPr>
          <a:xfrm>
            <a:off x="7471529" y="4309229"/>
            <a:ext cx="521137" cy="521137"/>
          </a:xfrm>
          <a:prstGeom prst="rect">
            <a:avLst/>
          </a:prstGeom>
        </p:spPr>
      </p:pic>
      <p:sp>
        <p:nvSpPr>
          <p:cNvPr id="11" name="Text 5"/>
          <p:cNvSpPr/>
          <p:nvPr/>
        </p:nvSpPr>
        <p:spPr>
          <a:xfrm>
            <a:off x="7471529" y="5038844"/>
            <a:ext cx="2606040" cy="325755"/>
          </a:xfrm>
          <a:prstGeom prst="rect">
            <a:avLst/>
          </a:prstGeom>
          <a:noFill/>
          <a:ln/>
        </p:spPr>
        <p:txBody>
          <a:bodyPr wrap="none" lIns="0" tIns="0" rIns="0" bIns="0" rtlCol="0" anchor="t"/>
          <a:lstStyle/>
          <a:p>
            <a:pPr algn="l" indent="0" marL="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Improved Safety</a:t>
            </a:r>
            <a:endParaRPr lang="en-US" sz="2050" dirty="0"/>
          </a:p>
        </p:txBody>
      </p:sp>
      <p:sp>
        <p:nvSpPr>
          <p:cNvPr id="12" name="Text 6"/>
          <p:cNvSpPr/>
          <p:nvPr/>
        </p:nvSpPr>
        <p:spPr>
          <a:xfrm>
            <a:off x="7471529" y="5489615"/>
            <a:ext cx="3058239" cy="1667470"/>
          </a:xfrm>
          <a:prstGeom prst="rect">
            <a:avLst/>
          </a:prstGeom>
          <a:noFill/>
          <a:ln/>
        </p:spPr>
        <p:txBody>
          <a:bodyPr wrap="square" lIns="0" tIns="0" rIns="0" bIns="0" rtlCol="0" anchor="t"/>
          <a:lstStyle/>
          <a:p>
            <a:pPr algn="l"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Smart Traffic AI enhances safety by reducing accidents by 15-20%, creating a safer environment for drivers and pedestrians.</a:t>
            </a:r>
            <a:endParaRPr lang="en-US" sz="1600" dirty="0"/>
          </a:p>
        </p:txBody>
      </p:sp>
      <p:pic>
        <p:nvPicPr>
          <p:cNvPr id="13" name="Image 4" descr="preencoded.png">    </p:cNvPr>
          <p:cNvPicPr>
            <a:picLocks noChangeAspect="1"/>
          </p:cNvPicPr>
          <p:nvPr/>
        </p:nvPicPr>
        <p:blipFill>
          <a:blip r:embed="rId5"/>
          <a:stretch>
            <a:fillRect/>
          </a:stretch>
        </p:blipFill>
        <p:spPr>
          <a:xfrm>
            <a:off x="10842427" y="4309229"/>
            <a:ext cx="521137" cy="521137"/>
          </a:xfrm>
          <a:prstGeom prst="rect">
            <a:avLst/>
          </a:prstGeom>
        </p:spPr>
      </p:pic>
      <p:sp>
        <p:nvSpPr>
          <p:cNvPr id="14" name="Text 7"/>
          <p:cNvSpPr/>
          <p:nvPr/>
        </p:nvSpPr>
        <p:spPr>
          <a:xfrm>
            <a:off x="10842427" y="5038844"/>
            <a:ext cx="3058358" cy="651510"/>
          </a:xfrm>
          <a:prstGeom prst="rect">
            <a:avLst/>
          </a:prstGeom>
          <a:noFill/>
          <a:ln/>
        </p:spPr>
        <p:txBody>
          <a:bodyPr wrap="square" lIns="0" tIns="0" rIns="0" bIns="0" rtlCol="0" anchor="t"/>
          <a:lstStyle/>
          <a:p>
            <a:pPr algn="l" indent="0" marL="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Enhanced Emergency Response</a:t>
            </a:r>
            <a:endParaRPr lang="en-US" sz="2050" dirty="0"/>
          </a:p>
        </p:txBody>
      </p:sp>
      <p:sp>
        <p:nvSpPr>
          <p:cNvPr id="15" name="Text 8"/>
          <p:cNvSpPr/>
          <p:nvPr/>
        </p:nvSpPr>
        <p:spPr>
          <a:xfrm>
            <a:off x="10842427" y="5815370"/>
            <a:ext cx="3058358" cy="1667470"/>
          </a:xfrm>
          <a:prstGeom prst="rect">
            <a:avLst/>
          </a:prstGeom>
          <a:noFill/>
          <a:ln/>
        </p:spPr>
        <p:txBody>
          <a:bodyPr wrap="square" lIns="0" tIns="0" rIns="0" bIns="0" rtlCol="0" anchor="t"/>
          <a:lstStyle/>
          <a:p>
            <a:pPr algn="l" indent="0" marL="0">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The system provides real-time traffic data to emergency services, optimizing their routes and improving response times.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04812"/>
          </a:xfrm>
          <a:prstGeom prst="rect">
            <a:avLst/>
          </a:prstGeom>
        </p:spPr>
      </p:pic>
      <p:sp>
        <p:nvSpPr>
          <p:cNvPr id="3" name="Text 0"/>
          <p:cNvSpPr/>
          <p:nvPr/>
        </p:nvSpPr>
        <p:spPr>
          <a:xfrm>
            <a:off x="645319" y="2812613"/>
            <a:ext cx="8403074" cy="576263"/>
          </a:xfrm>
          <a:prstGeom prst="rect">
            <a:avLst/>
          </a:prstGeom>
          <a:noFill/>
          <a:ln/>
        </p:spPr>
        <p:txBody>
          <a:bodyPr wrap="none" lIns="0" tIns="0" rIns="0" bIns="0" rtlCol="0" anchor="t"/>
          <a:lstStyle/>
          <a:p>
            <a:pPr indent="0" marL="0">
              <a:lnSpc>
                <a:spcPts val="4500"/>
              </a:lnSpc>
              <a:buNone/>
            </a:pPr>
            <a:r>
              <a:rPr lang="en-US" sz="3600" dirty="0">
                <a:solidFill>
                  <a:srgbClr val="CBCCCE"/>
                </a:solidFill>
                <a:latin typeface="Instrument Sans Semi Bold" pitchFamily="34" charset="0"/>
                <a:ea typeface="Instrument Sans Semi Bold" pitchFamily="34" charset="-122"/>
                <a:cs typeface="Instrument Sans Semi Bold" pitchFamily="34" charset="-120"/>
              </a:rPr>
              <a:t>AI and Machine Learning: How It Works</a:t>
            </a:r>
            <a:endParaRPr lang="en-US" sz="3600" dirty="0"/>
          </a:p>
        </p:txBody>
      </p:sp>
      <p:sp>
        <p:nvSpPr>
          <p:cNvPr id="4" name="Shape 1"/>
          <p:cNvSpPr/>
          <p:nvPr/>
        </p:nvSpPr>
        <p:spPr>
          <a:xfrm>
            <a:off x="7303770" y="3665458"/>
            <a:ext cx="22860" cy="4056340"/>
          </a:xfrm>
          <a:prstGeom prst="roundRect">
            <a:avLst>
              <a:gd name="adj" fmla="val 338780"/>
            </a:avLst>
          </a:prstGeom>
          <a:solidFill>
            <a:srgbClr val="56565B"/>
          </a:solidFill>
          <a:ln/>
        </p:spPr>
      </p:sp>
      <p:sp>
        <p:nvSpPr>
          <p:cNvPr id="5" name="Shape 2"/>
          <p:cNvSpPr/>
          <p:nvPr/>
        </p:nvSpPr>
        <p:spPr>
          <a:xfrm>
            <a:off x="6485334" y="4068842"/>
            <a:ext cx="645319" cy="22860"/>
          </a:xfrm>
          <a:prstGeom prst="roundRect">
            <a:avLst>
              <a:gd name="adj" fmla="val 338780"/>
            </a:avLst>
          </a:prstGeom>
          <a:solidFill>
            <a:srgbClr val="56565B"/>
          </a:solidFill>
          <a:ln/>
        </p:spPr>
      </p:sp>
      <p:sp>
        <p:nvSpPr>
          <p:cNvPr id="6" name="Shape 3"/>
          <p:cNvSpPr/>
          <p:nvPr/>
        </p:nvSpPr>
        <p:spPr>
          <a:xfrm>
            <a:off x="7107793" y="3872865"/>
            <a:ext cx="414814" cy="414814"/>
          </a:xfrm>
          <a:prstGeom prst="roundRect">
            <a:avLst>
              <a:gd name="adj" fmla="val 18670"/>
            </a:avLst>
          </a:prstGeom>
          <a:solidFill>
            <a:srgbClr val="3D3D42"/>
          </a:solidFill>
          <a:ln w="7620">
            <a:solidFill>
              <a:srgbClr val="56565B"/>
            </a:solidFill>
            <a:prstDash val="solid"/>
          </a:ln>
        </p:spPr>
      </p:sp>
      <p:sp>
        <p:nvSpPr>
          <p:cNvPr id="7" name="Text 4"/>
          <p:cNvSpPr/>
          <p:nvPr/>
        </p:nvSpPr>
        <p:spPr>
          <a:xfrm>
            <a:off x="7261622" y="3941921"/>
            <a:ext cx="107037" cy="276582"/>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1</a:t>
            </a:r>
            <a:endParaRPr lang="en-US" sz="2150" dirty="0"/>
          </a:p>
        </p:txBody>
      </p:sp>
      <p:sp>
        <p:nvSpPr>
          <p:cNvPr id="8" name="Text 5"/>
          <p:cNvSpPr/>
          <p:nvPr/>
        </p:nvSpPr>
        <p:spPr>
          <a:xfrm>
            <a:off x="3996333" y="3849767"/>
            <a:ext cx="2304812" cy="288131"/>
          </a:xfrm>
          <a:prstGeom prst="rect">
            <a:avLst/>
          </a:prstGeom>
          <a:noFill/>
          <a:ln/>
        </p:spPr>
        <p:txBody>
          <a:bodyPr wrap="none" lIns="0" tIns="0" rIns="0" bIns="0" rtlCol="0" anchor="t"/>
          <a:lstStyle/>
          <a:p>
            <a:pPr algn="r"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Data Collection</a:t>
            </a:r>
            <a:endParaRPr lang="en-US" sz="1800" dirty="0"/>
          </a:p>
        </p:txBody>
      </p:sp>
      <p:sp>
        <p:nvSpPr>
          <p:cNvPr id="9" name="Text 6"/>
          <p:cNvSpPr/>
          <p:nvPr/>
        </p:nvSpPr>
        <p:spPr>
          <a:xfrm>
            <a:off x="645319" y="4248507"/>
            <a:ext cx="5655826" cy="590074"/>
          </a:xfrm>
          <a:prstGeom prst="rect">
            <a:avLst/>
          </a:prstGeom>
          <a:noFill/>
          <a:ln/>
        </p:spPr>
        <p:txBody>
          <a:bodyPr wrap="square" lIns="0" tIns="0" rIns="0" bIns="0" rtlCol="0" anchor="t"/>
          <a:lstStyle/>
          <a:p>
            <a:pPr algn="r" indent="0" marL="0">
              <a:lnSpc>
                <a:spcPts val="230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Smart Traffic AI gathers data from a variety of sources, including traffic cameras, sensors, and GPS-enabled devices.</a:t>
            </a:r>
            <a:endParaRPr lang="en-US" sz="1450" dirty="0"/>
          </a:p>
        </p:txBody>
      </p:sp>
      <p:sp>
        <p:nvSpPr>
          <p:cNvPr id="10" name="Shape 7"/>
          <p:cNvSpPr/>
          <p:nvPr/>
        </p:nvSpPr>
        <p:spPr>
          <a:xfrm>
            <a:off x="7499747" y="4990624"/>
            <a:ext cx="645319" cy="22860"/>
          </a:xfrm>
          <a:prstGeom prst="roundRect">
            <a:avLst>
              <a:gd name="adj" fmla="val 338780"/>
            </a:avLst>
          </a:prstGeom>
          <a:solidFill>
            <a:srgbClr val="56565B"/>
          </a:solidFill>
          <a:ln/>
        </p:spPr>
      </p:sp>
      <p:sp>
        <p:nvSpPr>
          <p:cNvPr id="11" name="Shape 8"/>
          <p:cNvSpPr/>
          <p:nvPr/>
        </p:nvSpPr>
        <p:spPr>
          <a:xfrm>
            <a:off x="7107793" y="4794647"/>
            <a:ext cx="414814" cy="414814"/>
          </a:xfrm>
          <a:prstGeom prst="roundRect">
            <a:avLst>
              <a:gd name="adj" fmla="val 18670"/>
            </a:avLst>
          </a:prstGeom>
          <a:solidFill>
            <a:srgbClr val="3D3D42"/>
          </a:solidFill>
          <a:ln w="7620">
            <a:solidFill>
              <a:srgbClr val="56565B"/>
            </a:solidFill>
            <a:prstDash val="solid"/>
          </a:ln>
        </p:spPr>
      </p:sp>
      <p:sp>
        <p:nvSpPr>
          <p:cNvPr id="12" name="Text 9"/>
          <p:cNvSpPr/>
          <p:nvPr/>
        </p:nvSpPr>
        <p:spPr>
          <a:xfrm>
            <a:off x="7238167" y="4863703"/>
            <a:ext cx="154067" cy="276582"/>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2</a:t>
            </a:r>
            <a:endParaRPr lang="en-US" sz="2150" dirty="0"/>
          </a:p>
        </p:txBody>
      </p:sp>
      <p:sp>
        <p:nvSpPr>
          <p:cNvPr id="13" name="Text 10"/>
          <p:cNvSpPr/>
          <p:nvPr/>
        </p:nvSpPr>
        <p:spPr>
          <a:xfrm>
            <a:off x="8329255" y="4771549"/>
            <a:ext cx="3200995" cy="288131"/>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Machine Learning Algorithms</a:t>
            </a:r>
            <a:endParaRPr lang="en-US" sz="1800" dirty="0"/>
          </a:p>
        </p:txBody>
      </p:sp>
      <p:sp>
        <p:nvSpPr>
          <p:cNvPr id="14" name="Text 11"/>
          <p:cNvSpPr/>
          <p:nvPr/>
        </p:nvSpPr>
        <p:spPr>
          <a:xfrm>
            <a:off x="8329255" y="5170289"/>
            <a:ext cx="5655826" cy="590074"/>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Machine learning algorithms are trained on historical traffic data to predict future conditions and optimize traffic flow.</a:t>
            </a:r>
            <a:endParaRPr lang="en-US" sz="1450" dirty="0"/>
          </a:p>
        </p:txBody>
      </p:sp>
      <p:sp>
        <p:nvSpPr>
          <p:cNvPr id="15" name="Shape 12"/>
          <p:cNvSpPr/>
          <p:nvPr/>
        </p:nvSpPr>
        <p:spPr>
          <a:xfrm>
            <a:off x="6485334" y="5820251"/>
            <a:ext cx="645319" cy="22860"/>
          </a:xfrm>
          <a:prstGeom prst="roundRect">
            <a:avLst>
              <a:gd name="adj" fmla="val 338780"/>
            </a:avLst>
          </a:prstGeom>
          <a:solidFill>
            <a:srgbClr val="56565B"/>
          </a:solidFill>
          <a:ln/>
        </p:spPr>
      </p:sp>
      <p:sp>
        <p:nvSpPr>
          <p:cNvPr id="16" name="Shape 13"/>
          <p:cNvSpPr/>
          <p:nvPr/>
        </p:nvSpPr>
        <p:spPr>
          <a:xfrm>
            <a:off x="7107793" y="5624274"/>
            <a:ext cx="414814" cy="414814"/>
          </a:xfrm>
          <a:prstGeom prst="roundRect">
            <a:avLst>
              <a:gd name="adj" fmla="val 18670"/>
            </a:avLst>
          </a:prstGeom>
          <a:solidFill>
            <a:srgbClr val="3D3D42"/>
          </a:solidFill>
          <a:ln w="7620">
            <a:solidFill>
              <a:srgbClr val="56565B"/>
            </a:solidFill>
            <a:prstDash val="solid"/>
          </a:ln>
        </p:spPr>
      </p:sp>
      <p:sp>
        <p:nvSpPr>
          <p:cNvPr id="17" name="Text 14"/>
          <p:cNvSpPr/>
          <p:nvPr/>
        </p:nvSpPr>
        <p:spPr>
          <a:xfrm>
            <a:off x="7235071" y="5693331"/>
            <a:ext cx="160139" cy="276582"/>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3</a:t>
            </a:r>
            <a:endParaRPr lang="en-US" sz="2150" dirty="0"/>
          </a:p>
        </p:txBody>
      </p:sp>
      <p:sp>
        <p:nvSpPr>
          <p:cNvPr id="18" name="Text 15"/>
          <p:cNvSpPr/>
          <p:nvPr/>
        </p:nvSpPr>
        <p:spPr>
          <a:xfrm>
            <a:off x="3996333" y="5601176"/>
            <a:ext cx="2304812" cy="288131"/>
          </a:xfrm>
          <a:prstGeom prst="rect">
            <a:avLst/>
          </a:prstGeom>
          <a:noFill/>
          <a:ln/>
        </p:spPr>
        <p:txBody>
          <a:bodyPr wrap="none" lIns="0" tIns="0" rIns="0" bIns="0" rtlCol="0" anchor="t"/>
          <a:lstStyle/>
          <a:p>
            <a:pPr algn="r"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Neural Networks</a:t>
            </a:r>
            <a:endParaRPr lang="en-US" sz="1800" dirty="0"/>
          </a:p>
        </p:txBody>
      </p:sp>
      <p:sp>
        <p:nvSpPr>
          <p:cNvPr id="19" name="Text 16"/>
          <p:cNvSpPr/>
          <p:nvPr/>
        </p:nvSpPr>
        <p:spPr>
          <a:xfrm>
            <a:off x="645319" y="5999917"/>
            <a:ext cx="5655826" cy="590074"/>
          </a:xfrm>
          <a:prstGeom prst="rect">
            <a:avLst/>
          </a:prstGeom>
          <a:noFill/>
          <a:ln/>
        </p:spPr>
        <p:txBody>
          <a:bodyPr wrap="square" lIns="0" tIns="0" rIns="0" bIns="0" rtlCol="0" anchor="t"/>
          <a:lstStyle/>
          <a:p>
            <a:pPr algn="r" indent="0" marL="0">
              <a:lnSpc>
                <a:spcPts val="230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Neural networks analyze real-time traffic data and adjust signal timings to optimize traffic flow and minimize delays.</a:t>
            </a:r>
            <a:endParaRPr lang="en-US" sz="1450" dirty="0"/>
          </a:p>
        </p:txBody>
      </p:sp>
      <p:sp>
        <p:nvSpPr>
          <p:cNvPr id="20" name="Shape 17"/>
          <p:cNvSpPr/>
          <p:nvPr/>
        </p:nvSpPr>
        <p:spPr>
          <a:xfrm>
            <a:off x="7499747" y="6649998"/>
            <a:ext cx="645319" cy="22860"/>
          </a:xfrm>
          <a:prstGeom prst="roundRect">
            <a:avLst>
              <a:gd name="adj" fmla="val 338780"/>
            </a:avLst>
          </a:prstGeom>
          <a:solidFill>
            <a:srgbClr val="56565B"/>
          </a:solidFill>
          <a:ln/>
        </p:spPr>
      </p:sp>
      <p:sp>
        <p:nvSpPr>
          <p:cNvPr id="21" name="Shape 18"/>
          <p:cNvSpPr/>
          <p:nvPr/>
        </p:nvSpPr>
        <p:spPr>
          <a:xfrm>
            <a:off x="7107793" y="6454021"/>
            <a:ext cx="414814" cy="414814"/>
          </a:xfrm>
          <a:prstGeom prst="roundRect">
            <a:avLst>
              <a:gd name="adj" fmla="val 18670"/>
            </a:avLst>
          </a:prstGeom>
          <a:solidFill>
            <a:srgbClr val="3D3D42"/>
          </a:solidFill>
          <a:ln w="7620">
            <a:solidFill>
              <a:srgbClr val="56565B"/>
            </a:solidFill>
            <a:prstDash val="solid"/>
          </a:ln>
        </p:spPr>
      </p:sp>
      <p:sp>
        <p:nvSpPr>
          <p:cNvPr id="22" name="Text 19"/>
          <p:cNvSpPr/>
          <p:nvPr/>
        </p:nvSpPr>
        <p:spPr>
          <a:xfrm>
            <a:off x="7230070" y="6523077"/>
            <a:ext cx="170140" cy="276582"/>
          </a:xfrm>
          <a:prstGeom prst="rect">
            <a:avLst/>
          </a:prstGeom>
          <a:noFill/>
          <a:ln/>
        </p:spPr>
        <p:txBody>
          <a:bodyPr wrap="none" lIns="0" tIns="0" rIns="0" bIns="0" rtlCol="0" anchor="t"/>
          <a:lstStyle/>
          <a:p>
            <a:pPr algn="ctr" indent="0" marL="0">
              <a:lnSpc>
                <a:spcPts val="215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4</a:t>
            </a:r>
            <a:endParaRPr lang="en-US" sz="2150" dirty="0"/>
          </a:p>
        </p:txBody>
      </p:sp>
      <p:sp>
        <p:nvSpPr>
          <p:cNvPr id="23" name="Text 20"/>
          <p:cNvSpPr/>
          <p:nvPr/>
        </p:nvSpPr>
        <p:spPr>
          <a:xfrm>
            <a:off x="8329255" y="6430923"/>
            <a:ext cx="2304812" cy="288131"/>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Continuous Learning</a:t>
            </a:r>
            <a:endParaRPr lang="en-US" sz="1800" dirty="0"/>
          </a:p>
        </p:txBody>
      </p:sp>
      <p:sp>
        <p:nvSpPr>
          <p:cNvPr id="24" name="Text 21"/>
          <p:cNvSpPr/>
          <p:nvPr/>
        </p:nvSpPr>
        <p:spPr>
          <a:xfrm>
            <a:off x="8329255" y="6829663"/>
            <a:ext cx="5655826" cy="590074"/>
          </a:xfrm>
          <a:prstGeom prst="rect">
            <a:avLst/>
          </a:prstGeom>
          <a:noFill/>
          <a:ln/>
        </p:spPr>
        <p:txBody>
          <a:bodyPr wrap="square" lIns="0" tIns="0" rIns="0" bIns="0" rtlCol="0" anchor="t"/>
          <a:lstStyle/>
          <a:p>
            <a:pPr algn="l" indent="0" marL="0">
              <a:lnSpc>
                <a:spcPts val="230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The system continuously learns and adapts based on new data, improving its accuracy and effectiveness over time.</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07062"/>
          </a:xfrm>
          <a:prstGeom prst="rect">
            <a:avLst/>
          </a:prstGeom>
        </p:spPr>
      </p:pic>
      <p:sp>
        <p:nvSpPr>
          <p:cNvPr id="3" name="Text 0"/>
          <p:cNvSpPr/>
          <p:nvPr/>
        </p:nvSpPr>
        <p:spPr>
          <a:xfrm>
            <a:off x="617934" y="2692598"/>
            <a:ext cx="7910632" cy="551855"/>
          </a:xfrm>
          <a:prstGeom prst="rect">
            <a:avLst/>
          </a:prstGeom>
          <a:noFill/>
          <a:ln/>
        </p:spPr>
        <p:txBody>
          <a:bodyPr wrap="none" lIns="0" tIns="0" rIns="0" bIns="0" rtlCol="0" anchor="t"/>
          <a:lstStyle/>
          <a:p>
            <a:pPr indent="0" marL="0">
              <a:lnSpc>
                <a:spcPts val="4300"/>
              </a:lnSpc>
              <a:buNone/>
            </a:pPr>
            <a:r>
              <a:rPr lang="en-US" sz="3450" dirty="0">
                <a:solidFill>
                  <a:srgbClr val="CBCCCE"/>
                </a:solidFill>
                <a:latin typeface="Instrument Sans Semi Bold" pitchFamily="34" charset="0"/>
                <a:ea typeface="Instrument Sans Semi Bold" pitchFamily="34" charset="-122"/>
                <a:cs typeface="Instrument Sans Semi Bold" pitchFamily="34" charset="-120"/>
              </a:rPr>
              <a:t>Implementation: Seamless Integration</a:t>
            </a:r>
            <a:endParaRPr lang="en-US" sz="3450" dirty="0"/>
          </a:p>
        </p:txBody>
      </p:sp>
      <p:pic>
        <p:nvPicPr>
          <p:cNvPr id="4" name="Image 1" descr="preencoded.png">    </p:cNvPr>
          <p:cNvPicPr>
            <a:picLocks noChangeAspect="1"/>
          </p:cNvPicPr>
          <p:nvPr/>
        </p:nvPicPr>
        <p:blipFill>
          <a:blip r:embed="rId2"/>
          <a:stretch>
            <a:fillRect/>
          </a:stretch>
        </p:blipFill>
        <p:spPr>
          <a:xfrm>
            <a:off x="617934" y="3509248"/>
            <a:ext cx="882848" cy="1059418"/>
          </a:xfrm>
          <a:prstGeom prst="rect">
            <a:avLst/>
          </a:prstGeom>
        </p:spPr>
      </p:pic>
      <p:sp>
        <p:nvSpPr>
          <p:cNvPr id="5" name="Text 1"/>
          <p:cNvSpPr/>
          <p:nvPr/>
        </p:nvSpPr>
        <p:spPr>
          <a:xfrm>
            <a:off x="1765578" y="3685818"/>
            <a:ext cx="2207062" cy="275868"/>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Modular Design</a:t>
            </a:r>
            <a:endParaRPr lang="en-US" sz="1700" dirty="0"/>
          </a:p>
        </p:txBody>
      </p:sp>
      <p:sp>
        <p:nvSpPr>
          <p:cNvPr id="6" name="Text 2"/>
          <p:cNvSpPr/>
          <p:nvPr/>
        </p:nvSpPr>
        <p:spPr>
          <a:xfrm>
            <a:off x="1765578" y="4067532"/>
            <a:ext cx="12246888" cy="282416"/>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Smart Traffic AI has a modular design, making it easy to integrate with existing traffic infrastructure.</a:t>
            </a:r>
            <a:endParaRPr lang="en-US" sz="1350" dirty="0"/>
          </a:p>
        </p:txBody>
      </p:sp>
      <p:pic>
        <p:nvPicPr>
          <p:cNvPr id="7" name="Image 2" descr="preencoded.png">    </p:cNvPr>
          <p:cNvPicPr>
            <a:picLocks noChangeAspect="1"/>
          </p:cNvPicPr>
          <p:nvPr/>
        </p:nvPicPr>
        <p:blipFill>
          <a:blip r:embed="rId3"/>
          <a:stretch>
            <a:fillRect/>
          </a:stretch>
        </p:blipFill>
        <p:spPr>
          <a:xfrm>
            <a:off x="617934" y="4568666"/>
            <a:ext cx="882848" cy="1059418"/>
          </a:xfrm>
          <a:prstGeom prst="rect">
            <a:avLst/>
          </a:prstGeom>
        </p:spPr>
      </p:pic>
      <p:sp>
        <p:nvSpPr>
          <p:cNvPr id="8" name="Text 3"/>
          <p:cNvSpPr/>
          <p:nvPr/>
        </p:nvSpPr>
        <p:spPr>
          <a:xfrm>
            <a:off x="1765578" y="4745236"/>
            <a:ext cx="2323862" cy="275868"/>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Cloud-based Platform</a:t>
            </a:r>
            <a:endParaRPr lang="en-US" sz="1700" dirty="0"/>
          </a:p>
        </p:txBody>
      </p:sp>
      <p:sp>
        <p:nvSpPr>
          <p:cNvPr id="9" name="Text 4"/>
          <p:cNvSpPr/>
          <p:nvPr/>
        </p:nvSpPr>
        <p:spPr>
          <a:xfrm>
            <a:off x="1765578" y="5126950"/>
            <a:ext cx="12246888" cy="282416"/>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The system is cloud-based, enabling centralized management and scalability for large-scale deployments.</a:t>
            </a:r>
            <a:endParaRPr lang="en-US" sz="1350" dirty="0"/>
          </a:p>
        </p:txBody>
      </p:sp>
      <p:pic>
        <p:nvPicPr>
          <p:cNvPr id="10" name="Image 3" descr="preencoded.png">    </p:cNvPr>
          <p:cNvPicPr>
            <a:picLocks noChangeAspect="1"/>
          </p:cNvPicPr>
          <p:nvPr/>
        </p:nvPicPr>
        <p:blipFill>
          <a:blip r:embed="rId4"/>
          <a:stretch>
            <a:fillRect/>
          </a:stretch>
        </p:blipFill>
        <p:spPr>
          <a:xfrm>
            <a:off x="617934" y="5628084"/>
            <a:ext cx="882848" cy="1059418"/>
          </a:xfrm>
          <a:prstGeom prst="rect">
            <a:avLst/>
          </a:prstGeom>
        </p:spPr>
      </p:pic>
      <p:sp>
        <p:nvSpPr>
          <p:cNvPr id="11" name="Text 5"/>
          <p:cNvSpPr/>
          <p:nvPr/>
        </p:nvSpPr>
        <p:spPr>
          <a:xfrm>
            <a:off x="1765578" y="5804654"/>
            <a:ext cx="2242185" cy="275868"/>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Industry Partnerships</a:t>
            </a:r>
            <a:endParaRPr lang="en-US" sz="1700" dirty="0"/>
          </a:p>
        </p:txBody>
      </p:sp>
      <p:sp>
        <p:nvSpPr>
          <p:cNvPr id="12" name="Text 6"/>
          <p:cNvSpPr/>
          <p:nvPr/>
        </p:nvSpPr>
        <p:spPr>
          <a:xfrm>
            <a:off x="1765578" y="6186368"/>
            <a:ext cx="12246888" cy="282416"/>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Smart Traffic AI collaborates with leading hardware and software providers to ensure seamless integration and compatibility.</a:t>
            </a:r>
            <a:endParaRPr lang="en-US" sz="1350" dirty="0"/>
          </a:p>
        </p:txBody>
      </p:sp>
      <p:pic>
        <p:nvPicPr>
          <p:cNvPr id="13" name="Image 4" descr="preencoded.png">    </p:cNvPr>
          <p:cNvPicPr>
            <a:picLocks noChangeAspect="1"/>
          </p:cNvPicPr>
          <p:nvPr/>
        </p:nvPicPr>
        <p:blipFill>
          <a:blip r:embed="rId5"/>
          <a:stretch>
            <a:fillRect/>
          </a:stretch>
        </p:blipFill>
        <p:spPr>
          <a:xfrm>
            <a:off x="617934" y="6687503"/>
            <a:ext cx="882848" cy="1059418"/>
          </a:xfrm>
          <a:prstGeom prst="rect">
            <a:avLst/>
          </a:prstGeom>
        </p:spPr>
      </p:pic>
      <p:sp>
        <p:nvSpPr>
          <p:cNvPr id="14" name="Text 7"/>
          <p:cNvSpPr/>
          <p:nvPr/>
        </p:nvSpPr>
        <p:spPr>
          <a:xfrm>
            <a:off x="1765578" y="6864072"/>
            <a:ext cx="2207062" cy="275868"/>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Instrument Sans Semi Bold" pitchFamily="34" charset="0"/>
                <a:ea typeface="Instrument Sans Semi Bold" pitchFamily="34" charset="-122"/>
                <a:cs typeface="Instrument Sans Semi Bold" pitchFamily="34" charset="-120"/>
              </a:rPr>
              <a:t>Phased Rollout</a:t>
            </a:r>
            <a:endParaRPr lang="en-US" sz="1700" dirty="0"/>
          </a:p>
        </p:txBody>
      </p:sp>
      <p:sp>
        <p:nvSpPr>
          <p:cNvPr id="15" name="Text 8"/>
          <p:cNvSpPr/>
          <p:nvPr/>
        </p:nvSpPr>
        <p:spPr>
          <a:xfrm>
            <a:off x="1765578" y="7245787"/>
            <a:ext cx="12246888" cy="282416"/>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The system is implemented in a phased approach, minimizing disruption and ensuring a smooth transition.</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527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Case Studies: Success Stories</a:t>
            </a:r>
            <a:endParaRPr lang="en-US" sz="4450" dirty="0"/>
          </a:p>
        </p:txBody>
      </p:sp>
      <p:sp>
        <p:nvSpPr>
          <p:cNvPr id="4" name="Shape 1"/>
          <p:cNvSpPr/>
          <p:nvPr/>
        </p:nvSpPr>
        <p:spPr>
          <a:xfrm>
            <a:off x="793790" y="3010495"/>
            <a:ext cx="170021" cy="1216223"/>
          </a:xfrm>
          <a:prstGeom prst="roundRect">
            <a:avLst>
              <a:gd name="adj" fmla="val 56033"/>
            </a:avLst>
          </a:prstGeom>
          <a:solidFill>
            <a:srgbClr val="3D3D42"/>
          </a:solidFill>
          <a:ln w="7620">
            <a:solidFill>
              <a:srgbClr val="56565B"/>
            </a:solidFill>
            <a:prstDash val="solid"/>
          </a:ln>
        </p:spPr>
      </p:sp>
      <p:sp>
        <p:nvSpPr>
          <p:cNvPr id="5" name="Text 2"/>
          <p:cNvSpPr/>
          <p:nvPr/>
        </p:nvSpPr>
        <p:spPr>
          <a:xfrm>
            <a:off x="1303973" y="30104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City A</a:t>
            </a:r>
            <a:endParaRPr lang="en-US" sz="2200" dirty="0"/>
          </a:p>
        </p:txBody>
      </p:sp>
      <p:sp>
        <p:nvSpPr>
          <p:cNvPr id="6" name="Text 3"/>
          <p:cNvSpPr/>
          <p:nvPr/>
        </p:nvSpPr>
        <p:spPr>
          <a:xfrm>
            <a:off x="1303973" y="3500914"/>
            <a:ext cx="7046238"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Reduced congestion by 30% and accidents by 18% after implementing Smart Traffic AI.</a:t>
            </a:r>
            <a:endParaRPr lang="en-US" sz="1750" dirty="0"/>
          </a:p>
        </p:txBody>
      </p:sp>
      <p:sp>
        <p:nvSpPr>
          <p:cNvPr id="7" name="Shape 4"/>
          <p:cNvSpPr/>
          <p:nvPr/>
        </p:nvSpPr>
        <p:spPr>
          <a:xfrm>
            <a:off x="1133951" y="4453533"/>
            <a:ext cx="170021" cy="853321"/>
          </a:xfrm>
          <a:prstGeom prst="roundRect">
            <a:avLst>
              <a:gd name="adj" fmla="val 56033"/>
            </a:avLst>
          </a:prstGeom>
          <a:solidFill>
            <a:srgbClr val="3D3D42"/>
          </a:solidFill>
          <a:ln w="7620">
            <a:solidFill>
              <a:srgbClr val="56565B"/>
            </a:solidFill>
            <a:prstDash val="solid"/>
          </a:ln>
        </p:spPr>
      </p:sp>
      <p:sp>
        <p:nvSpPr>
          <p:cNvPr id="8" name="Text 5"/>
          <p:cNvSpPr/>
          <p:nvPr/>
        </p:nvSpPr>
        <p:spPr>
          <a:xfrm>
            <a:off x="1644134" y="44535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City B</a:t>
            </a:r>
            <a:endParaRPr lang="en-US" sz="2200" dirty="0"/>
          </a:p>
        </p:txBody>
      </p:sp>
      <p:sp>
        <p:nvSpPr>
          <p:cNvPr id="9" name="Text 6"/>
          <p:cNvSpPr/>
          <p:nvPr/>
        </p:nvSpPr>
        <p:spPr>
          <a:xfrm>
            <a:off x="1644134" y="4943951"/>
            <a:ext cx="6706076"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Improved air quality by 12% due to reduced idling and emissions.</a:t>
            </a:r>
            <a:endParaRPr lang="en-US" sz="1750" dirty="0"/>
          </a:p>
        </p:txBody>
      </p:sp>
      <p:sp>
        <p:nvSpPr>
          <p:cNvPr id="10" name="Shape 7"/>
          <p:cNvSpPr/>
          <p:nvPr/>
        </p:nvSpPr>
        <p:spPr>
          <a:xfrm>
            <a:off x="1474232" y="5533668"/>
            <a:ext cx="170021" cy="1216223"/>
          </a:xfrm>
          <a:prstGeom prst="roundRect">
            <a:avLst>
              <a:gd name="adj" fmla="val 56033"/>
            </a:avLst>
          </a:prstGeom>
          <a:solidFill>
            <a:srgbClr val="3D3D42"/>
          </a:solidFill>
          <a:ln w="7620">
            <a:solidFill>
              <a:srgbClr val="56565B"/>
            </a:solidFill>
            <a:prstDash val="solid"/>
          </a:ln>
        </p:spPr>
      </p:sp>
      <p:sp>
        <p:nvSpPr>
          <p:cNvPr id="11" name="Text 8"/>
          <p:cNvSpPr/>
          <p:nvPr/>
        </p:nvSpPr>
        <p:spPr>
          <a:xfrm>
            <a:off x="1984415" y="55336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City C</a:t>
            </a:r>
            <a:endParaRPr lang="en-US" sz="2200" dirty="0"/>
          </a:p>
        </p:txBody>
      </p:sp>
      <p:sp>
        <p:nvSpPr>
          <p:cNvPr id="12" name="Text 9"/>
          <p:cNvSpPr/>
          <p:nvPr/>
        </p:nvSpPr>
        <p:spPr>
          <a:xfrm>
            <a:off x="1984415" y="6024086"/>
            <a:ext cx="6365796"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Saved $5 million annually in fuel costs and productivity gains.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5683" y="554593"/>
            <a:ext cx="6359962" cy="630079"/>
          </a:xfrm>
          <a:prstGeom prst="rect">
            <a:avLst/>
          </a:prstGeom>
          <a:noFill/>
          <a:ln/>
        </p:spPr>
        <p:txBody>
          <a:bodyPr wrap="none" lIns="0" tIns="0" rIns="0" bIns="0" rtlCol="0" anchor="t"/>
          <a:lstStyle/>
          <a:p>
            <a:pPr indent="0" marL="0">
              <a:lnSpc>
                <a:spcPts val="4950"/>
              </a:lnSpc>
              <a:buNone/>
            </a:pPr>
            <a:r>
              <a:rPr lang="en-US" sz="3950" dirty="0">
                <a:solidFill>
                  <a:srgbClr val="CBCCCE"/>
                </a:solidFill>
                <a:latin typeface="Instrument Sans Semi Bold" pitchFamily="34" charset="0"/>
                <a:ea typeface="Instrument Sans Semi Bold" pitchFamily="34" charset="-122"/>
                <a:cs typeface="Instrument Sans Semi Bold" pitchFamily="34" charset="-120"/>
              </a:rPr>
              <a:t>The Future of Smart Traffic</a:t>
            </a:r>
            <a:endParaRPr lang="en-US" sz="3950" dirty="0"/>
          </a:p>
        </p:txBody>
      </p:sp>
      <p:pic>
        <p:nvPicPr>
          <p:cNvPr id="3" name="Image 0" descr="preencoded.png">    </p:cNvPr>
          <p:cNvPicPr>
            <a:picLocks noChangeAspect="1"/>
          </p:cNvPicPr>
          <p:nvPr/>
        </p:nvPicPr>
        <p:blipFill>
          <a:blip r:embed="rId1"/>
          <a:stretch>
            <a:fillRect/>
          </a:stretch>
        </p:blipFill>
        <p:spPr>
          <a:xfrm>
            <a:off x="3192423" y="1587818"/>
            <a:ext cx="1635800" cy="1483995"/>
          </a:xfrm>
          <a:prstGeom prst="rect">
            <a:avLst/>
          </a:prstGeom>
        </p:spPr>
      </p:pic>
      <p:sp>
        <p:nvSpPr>
          <p:cNvPr id="4" name="Text 1"/>
          <p:cNvSpPr/>
          <p:nvPr/>
        </p:nvSpPr>
        <p:spPr>
          <a:xfrm>
            <a:off x="3961567" y="2320409"/>
            <a:ext cx="97512" cy="403265"/>
          </a:xfrm>
          <a:prstGeom prst="rect">
            <a:avLst/>
          </a:prstGeom>
          <a:noFill/>
          <a:ln/>
        </p:spPr>
        <p:txBody>
          <a:bodyPr wrap="none" lIns="0" tIns="0" rIns="0" bIns="0" rtlCol="0" anchor="t"/>
          <a:lstStyle/>
          <a:p>
            <a:pPr algn="ctr" indent="0" marL="0">
              <a:lnSpc>
                <a:spcPts val="31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1</a:t>
            </a:r>
            <a:endParaRPr lang="en-US" sz="1950" dirty="0"/>
          </a:p>
        </p:txBody>
      </p:sp>
      <p:sp>
        <p:nvSpPr>
          <p:cNvPr id="5" name="Text 2"/>
          <p:cNvSpPr/>
          <p:nvPr/>
        </p:nvSpPr>
        <p:spPr>
          <a:xfrm>
            <a:off x="5029795" y="1789390"/>
            <a:ext cx="2592467" cy="315039"/>
          </a:xfrm>
          <a:prstGeom prst="rect">
            <a:avLst/>
          </a:prstGeom>
          <a:noFill/>
          <a:ln/>
        </p:spPr>
        <p:txBody>
          <a:bodyPr wrap="none" lIns="0" tIns="0" rIns="0" bIns="0" rtlCol="0" anchor="t"/>
          <a:lstStyle/>
          <a:p>
            <a:pPr algn="l" indent="0" marL="0">
              <a:lnSpc>
                <a:spcPts val="24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Autonomous Vehicles</a:t>
            </a:r>
            <a:endParaRPr lang="en-US" sz="1950" dirty="0"/>
          </a:p>
        </p:txBody>
      </p:sp>
      <p:sp>
        <p:nvSpPr>
          <p:cNvPr id="6" name="Text 3"/>
          <p:cNvSpPr/>
          <p:nvPr/>
        </p:nvSpPr>
        <p:spPr>
          <a:xfrm>
            <a:off x="5029795" y="2225397"/>
            <a:ext cx="8693348" cy="644843"/>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Smart Traffic AI will seamlessly integrate with autonomous vehicles, creating a more efficient and safe transportation system.</a:t>
            </a:r>
            <a:endParaRPr lang="en-US" sz="1550" dirty="0"/>
          </a:p>
        </p:txBody>
      </p:sp>
      <p:sp>
        <p:nvSpPr>
          <p:cNvPr id="7" name="Shape 4"/>
          <p:cNvSpPr/>
          <p:nvPr/>
        </p:nvSpPr>
        <p:spPr>
          <a:xfrm>
            <a:off x="4878586" y="3087410"/>
            <a:ext cx="8995767" cy="11430"/>
          </a:xfrm>
          <a:prstGeom prst="roundRect">
            <a:avLst>
              <a:gd name="adj" fmla="val 740878"/>
            </a:avLst>
          </a:prstGeom>
          <a:solidFill>
            <a:srgbClr val="56565B"/>
          </a:solidFill>
          <a:ln/>
        </p:spPr>
      </p:sp>
      <p:pic>
        <p:nvPicPr>
          <p:cNvPr id="8" name="Image 1" descr="preencoded.png">    </p:cNvPr>
          <p:cNvPicPr>
            <a:picLocks noChangeAspect="1"/>
          </p:cNvPicPr>
          <p:nvPr/>
        </p:nvPicPr>
        <p:blipFill>
          <a:blip r:embed="rId2"/>
          <a:stretch>
            <a:fillRect/>
          </a:stretch>
        </p:blipFill>
        <p:spPr>
          <a:xfrm>
            <a:off x="2374583" y="3122176"/>
            <a:ext cx="3271599" cy="1483995"/>
          </a:xfrm>
          <a:prstGeom prst="rect">
            <a:avLst/>
          </a:prstGeom>
        </p:spPr>
      </p:pic>
      <p:sp>
        <p:nvSpPr>
          <p:cNvPr id="9" name="Text 5"/>
          <p:cNvSpPr/>
          <p:nvPr/>
        </p:nvSpPr>
        <p:spPr>
          <a:xfrm>
            <a:off x="3940135" y="3662482"/>
            <a:ext cx="140375" cy="403265"/>
          </a:xfrm>
          <a:prstGeom prst="rect">
            <a:avLst/>
          </a:prstGeom>
          <a:noFill/>
          <a:ln/>
        </p:spPr>
        <p:txBody>
          <a:bodyPr wrap="none" lIns="0" tIns="0" rIns="0" bIns="0" rtlCol="0" anchor="t"/>
          <a:lstStyle/>
          <a:p>
            <a:pPr algn="ctr" indent="0" marL="0">
              <a:lnSpc>
                <a:spcPts val="31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2</a:t>
            </a:r>
            <a:endParaRPr lang="en-US" sz="1950" dirty="0"/>
          </a:p>
        </p:txBody>
      </p:sp>
      <p:sp>
        <p:nvSpPr>
          <p:cNvPr id="10" name="Text 6"/>
          <p:cNvSpPr/>
          <p:nvPr/>
        </p:nvSpPr>
        <p:spPr>
          <a:xfrm>
            <a:off x="5847755" y="3323749"/>
            <a:ext cx="2520196" cy="315039"/>
          </a:xfrm>
          <a:prstGeom prst="rect">
            <a:avLst/>
          </a:prstGeom>
          <a:noFill/>
          <a:ln/>
        </p:spPr>
        <p:txBody>
          <a:bodyPr wrap="none" lIns="0" tIns="0" rIns="0" bIns="0" rtlCol="0" anchor="t"/>
          <a:lstStyle/>
          <a:p>
            <a:pPr algn="l" indent="0" marL="0">
              <a:lnSpc>
                <a:spcPts val="24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Smart City Initiatives</a:t>
            </a:r>
            <a:endParaRPr lang="en-US" sz="1950" dirty="0"/>
          </a:p>
        </p:txBody>
      </p:sp>
      <p:sp>
        <p:nvSpPr>
          <p:cNvPr id="11" name="Text 7"/>
          <p:cNvSpPr/>
          <p:nvPr/>
        </p:nvSpPr>
        <p:spPr>
          <a:xfrm>
            <a:off x="5847755" y="3759756"/>
            <a:ext cx="7875389" cy="644843"/>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The system will play a key role in smart city initiatives, connecting traffic management with other urban systems.</a:t>
            </a:r>
            <a:endParaRPr lang="en-US" sz="1550" dirty="0"/>
          </a:p>
        </p:txBody>
      </p:sp>
      <p:sp>
        <p:nvSpPr>
          <p:cNvPr id="12" name="Shape 8"/>
          <p:cNvSpPr/>
          <p:nvPr/>
        </p:nvSpPr>
        <p:spPr>
          <a:xfrm>
            <a:off x="5696545" y="4621768"/>
            <a:ext cx="8177808" cy="11430"/>
          </a:xfrm>
          <a:prstGeom prst="roundRect">
            <a:avLst>
              <a:gd name="adj" fmla="val 740878"/>
            </a:avLst>
          </a:prstGeom>
          <a:solidFill>
            <a:srgbClr val="56565B"/>
          </a:solidFill>
          <a:ln/>
        </p:spPr>
      </p:sp>
      <p:pic>
        <p:nvPicPr>
          <p:cNvPr id="13" name="Image 2" descr="preencoded.png">    </p:cNvPr>
          <p:cNvPicPr>
            <a:picLocks noChangeAspect="1"/>
          </p:cNvPicPr>
          <p:nvPr/>
        </p:nvPicPr>
        <p:blipFill>
          <a:blip r:embed="rId3"/>
          <a:stretch>
            <a:fillRect/>
          </a:stretch>
        </p:blipFill>
        <p:spPr>
          <a:xfrm>
            <a:off x="1556623" y="4656534"/>
            <a:ext cx="4907518" cy="1483995"/>
          </a:xfrm>
          <a:prstGeom prst="rect">
            <a:avLst/>
          </a:prstGeom>
        </p:spPr>
      </p:pic>
      <p:sp>
        <p:nvSpPr>
          <p:cNvPr id="14" name="Text 9"/>
          <p:cNvSpPr/>
          <p:nvPr/>
        </p:nvSpPr>
        <p:spPr>
          <a:xfrm>
            <a:off x="3937278" y="5196840"/>
            <a:ext cx="145971" cy="403265"/>
          </a:xfrm>
          <a:prstGeom prst="rect">
            <a:avLst/>
          </a:prstGeom>
          <a:noFill/>
          <a:ln/>
        </p:spPr>
        <p:txBody>
          <a:bodyPr wrap="none" lIns="0" tIns="0" rIns="0" bIns="0" rtlCol="0" anchor="t"/>
          <a:lstStyle/>
          <a:p>
            <a:pPr algn="ctr" indent="0" marL="0">
              <a:lnSpc>
                <a:spcPts val="31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3</a:t>
            </a:r>
            <a:endParaRPr lang="en-US" sz="1950" dirty="0"/>
          </a:p>
        </p:txBody>
      </p:sp>
      <p:sp>
        <p:nvSpPr>
          <p:cNvPr id="15" name="Text 10"/>
          <p:cNvSpPr/>
          <p:nvPr/>
        </p:nvSpPr>
        <p:spPr>
          <a:xfrm>
            <a:off x="6665714" y="4858107"/>
            <a:ext cx="3769519" cy="315039"/>
          </a:xfrm>
          <a:prstGeom prst="rect">
            <a:avLst/>
          </a:prstGeom>
          <a:noFill/>
          <a:ln/>
        </p:spPr>
        <p:txBody>
          <a:bodyPr wrap="none" lIns="0" tIns="0" rIns="0" bIns="0" rtlCol="0" anchor="t"/>
          <a:lstStyle/>
          <a:p>
            <a:pPr algn="l" indent="0" marL="0">
              <a:lnSpc>
                <a:spcPts val="24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Personalized Traffic Information</a:t>
            </a:r>
            <a:endParaRPr lang="en-US" sz="1950" dirty="0"/>
          </a:p>
        </p:txBody>
      </p:sp>
      <p:sp>
        <p:nvSpPr>
          <p:cNvPr id="16" name="Text 11"/>
          <p:cNvSpPr/>
          <p:nvPr/>
        </p:nvSpPr>
        <p:spPr>
          <a:xfrm>
            <a:off x="6665714" y="5294114"/>
            <a:ext cx="7057430" cy="644843"/>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Drivers will receive personalized traffic information and route guidance, optimizing their commutes and reducing congestion.</a:t>
            </a:r>
            <a:endParaRPr lang="en-US" sz="1550" dirty="0"/>
          </a:p>
        </p:txBody>
      </p:sp>
      <p:sp>
        <p:nvSpPr>
          <p:cNvPr id="17" name="Shape 12"/>
          <p:cNvSpPr/>
          <p:nvPr/>
        </p:nvSpPr>
        <p:spPr>
          <a:xfrm>
            <a:off x="6514505" y="6156127"/>
            <a:ext cx="7359848" cy="11430"/>
          </a:xfrm>
          <a:prstGeom prst="roundRect">
            <a:avLst>
              <a:gd name="adj" fmla="val 740878"/>
            </a:avLst>
          </a:prstGeom>
          <a:solidFill>
            <a:srgbClr val="56565B"/>
          </a:solidFill>
          <a:ln/>
        </p:spPr>
      </p:sp>
      <p:pic>
        <p:nvPicPr>
          <p:cNvPr id="18" name="Image 3" descr="preencoded.png">    </p:cNvPr>
          <p:cNvPicPr>
            <a:picLocks noChangeAspect="1"/>
          </p:cNvPicPr>
          <p:nvPr/>
        </p:nvPicPr>
        <p:blipFill>
          <a:blip r:embed="rId4"/>
          <a:stretch>
            <a:fillRect/>
          </a:stretch>
        </p:blipFill>
        <p:spPr>
          <a:xfrm>
            <a:off x="738664" y="6190893"/>
            <a:ext cx="6543318" cy="1483995"/>
          </a:xfrm>
          <a:prstGeom prst="rect">
            <a:avLst/>
          </a:prstGeom>
        </p:spPr>
      </p:pic>
      <p:sp>
        <p:nvSpPr>
          <p:cNvPr id="19" name="Text 13"/>
          <p:cNvSpPr/>
          <p:nvPr/>
        </p:nvSpPr>
        <p:spPr>
          <a:xfrm>
            <a:off x="3932753" y="6731198"/>
            <a:ext cx="155019" cy="403265"/>
          </a:xfrm>
          <a:prstGeom prst="rect">
            <a:avLst/>
          </a:prstGeom>
          <a:noFill/>
          <a:ln/>
        </p:spPr>
        <p:txBody>
          <a:bodyPr wrap="none" lIns="0" tIns="0" rIns="0" bIns="0" rtlCol="0" anchor="t"/>
          <a:lstStyle/>
          <a:p>
            <a:pPr algn="ctr" indent="0" marL="0">
              <a:lnSpc>
                <a:spcPts val="31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4</a:t>
            </a:r>
            <a:endParaRPr lang="en-US" sz="1950" dirty="0"/>
          </a:p>
        </p:txBody>
      </p:sp>
      <p:sp>
        <p:nvSpPr>
          <p:cNvPr id="20" name="Text 14"/>
          <p:cNvSpPr/>
          <p:nvPr/>
        </p:nvSpPr>
        <p:spPr>
          <a:xfrm>
            <a:off x="7483554" y="6392466"/>
            <a:ext cx="3805833" cy="315039"/>
          </a:xfrm>
          <a:prstGeom prst="rect">
            <a:avLst/>
          </a:prstGeom>
          <a:noFill/>
          <a:ln/>
        </p:spPr>
        <p:txBody>
          <a:bodyPr wrap="none" lIns="0" tIns="0" rIns="0" bIns="0" rtlCol="0" anchor="t"/>
          <a:lstStyle/>
          <a:p>
            <a:pPr algn="l" indent="0" marL="0">
              <a:lnSpc>
                <a:spcPts val="2450"/>
              </a:lnSpc>
              <a:buNone/>
            </a:pPr>
            <a:r>
              <a:rPr lang="en-US" sz="1950" dirty="0">
                <a:solidFill>
                  <a:srgbClr val="CFD0D8"/>
                </a:solidFill>
                <a:latin typeface="Instrument Sans Semi Bold" pitchFamily="34" charset="0"/>
                <a:ea typeface="Instrument Sans Semi Bold" pitchFamily="34" charset="-122"/>
                <a:cs typeface="Instrument Sans Semi Bold" pitchFamily="34" charset="-120"/>
              </a:rPr>
              <a:t>Enhanced Public Transportation</a:t>
            </a:r>
            <a:endParaRPr lang="en-US" sz="1950" dirty="0"/>
          </a:p>
        </p:txBody>
      </p:sp>
      <p:sp>
        <p:nvSpPr>
          <p:cNvPr id="21" name="Text 15"/>
          <p:cNvSpPr/>
          <p:nvPr/>
        </p:nvSpPr>
        <p:spPr>
          <a:xfrm>
            <a:off x="7483554" y="6828473"/>
            <a:ext cx="6239589" cy="644843"/>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Smart Traffic AI will prioritize public transportation, ensuring efficient and reliable service for all commuters.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2025-02-25T12:39:23Z</dcterms:created>
  <dcterms:modified xsi:type="dcterms:W3CDTF">2025-02-25T12:39:23Z</dcterms:modified>
</cp:coreProperties>
</file>